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563" r:id="rId3"/>
    <p:sldId id="509" r:id="rId4"/>
    <p:sldId id="483" r:id="rId5"/>
    <p:sldId id="504" r:id="rId6"/>
    <p:sldId id="502" r:id="rId7"/>
    <p:sldId id="491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C3B06"/>
    <a:srgbClr val="000000"/>
    <a:srgbClr val="9BBB59"/>
    <a:srgbClr val="F79646"/>
    <a:srgbClr val="0D0D0D"/>
    <a:srgbClr val="CC00CC"/>
    <a:srgbClr val="CC66FF"/>
    <a:srgbClr val="4F81BD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0123" autoAdjust="0"/>
  </p:normalViewPr>
  <p:slideViewPr>
    <p:cSldViewPr>
      <p:cViewPr varScale="1">
        <p:scale>
          <a:sx n="56" d="100"/>
          <a:sy n="56" d="100"/>
        </p:scale>
        <p:origin x="146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" d="20"/>
        <a:sy n="11" d="20"/>
      </p:scale>
      <p:origin x="0" y="-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1_Donnees\Cours\Legagneux\Profit1_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1_Donnees\Cours\Legagneux\Profit1_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653208241830194E-2"/>
          <c:y val="4.7384752917265016E-2"/>
          <c:w val="0.81109085791437563"/>
          <c:h val="0.7049666530353277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'Gain function 2'!$F$2</c:f>
              <c:strCache>
                <c:ptCount val="1"/>
                <c:pt idx="0">
                  <c:v>N1tot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'Gain function 2'!$D$3:$D$32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'Gain function 2'!$F$3:$F$32</c:f>
              <c:numCache>
                <c:formatCode>General</c:formatCode>
                <c:ptCount val="30"/>
                <c:pt idx="0">
                  <c:v>10</c:v>
                </c:pt>
                <c:pt idx="1">
                  <c:v>9.1428571428571423</c:v>
                </c:pt>
                <c:pt idx="2">
                  <c:v>8.3344360902255641</c:v>
                </c:pt>
                <c:pt idx="3">
                  <c:v>7.5748737229886345</c:v>
                </c:pt>
                <c:pt idx="4">
                  <c:v>6.8640316233527159</c:v>
                </c:pt>
                <c:pt idx="5">
                  <c:v>6.2014811510240788</c:v>
                </c:pt>
                <c:pt idx="6">
                  <c:v>5.5864958668763771</c:v>
                </c:pt>
                <c:pt idx="7">
                  <c:v>5.0180523746265511</c:v>
                </c:pt>
                <c:pt idx="8">
                  <c:v>4.4948401799936368</c:v>
                </c:pt>
                <c:pt idx="9">
                  <c:v>4.0152805856303493</c:v>
                </c:pt>
                <c:pt idx="10">
                  <c:v>3.5775540089451168</c:v>
                </c:pt>
                <c:pt idx="11">
                  <c:v>3.1796345034298557</c:v>
                </c:pt>
                <c:pt idx="12">
                  <c:v>2.819329758463843</c:v>
                </c:pt>
                <c:pt idx="13">
                  <c:v>2.4943245109936436</c:v>
                </c:pt>
                <c:pt idx="14">
                  <c:v>2.2022251630413114</c:v>
                </c:pt>
                <c:pt idx="15">
                  <c:v>1.940603467973367</c:v>
                </c:pt>
                <c:pt idx="16">
                  <c:v>1.7070374010979881</c:v>
                </c:pt>
                <c:pt idx="17">
                  <c:v>1.4991477178720907</c:v>
                </c:pt>
                <c:pt idx="18">
                  <c:v>1.3146291648075747</c:v>
                </c:pt>
                <c:pt idx="19">
                  <c:v>1.1512757828391038</c:v>
                </c:pt>
                <c:pt idx="20">
                  <c:v>1.0070001789501062</c:v>
                </c:pt>
                <c:pt idx="21">
                  <c:v>0.87984700345022815</c:v>
                </c:pt>
                <c:pt idx="22">
                  <c:v>0.76800113902692779</c:v>
                </c:pt>
                <c:pt idx="23">
                  <c:v>0.66979128066157434</c:v>
                </c:pt>
                <c:pt idx="24">
                  <c:v>0.58368967141365258</c:v>
                </c:pt>
                <c:pt idx="25">
                  <c:v>0.50830877363921168</c:v>
                </c:pt>
                <c:pt idx="26">
                  <c:v>0.44239561692380014</c:v>
                </c:pt>
                <c:pt idx="27">
                  <c:v>0.38482449098814359</c:v>
                </c:pt>
                <c:pt idx="28">
                  <c:v>0.33458855978171498</c:v>
                </c:pt>
                <c:pt idx="29">
                  <c:v>0.29079087428373857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43-4C60-9367-3CD9894D7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5206559"/>
        <c:axId val="1765208639"/>
      </c:scatterChart>
      <c:valAx>
        <c:axId val="176520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08639"/>
        <c:crosses val="autoZero"/>
        <c:crossBetween val="midCat"/>
      </c:valAx>
      <c:valAx>
        <c:axId val="1765208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06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57114807728313"/>
          <c:y val="0.12007334401308516"/>
          <c:w val="0.78906302093163339"/>
          <c:h val="0.7433562272388035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'Gain function 2'!$R$2</c:f>
              <c:strCache>
                <c:ptCount val="1"/>
                <c:pt idx="0">
                  <c:v>Ecumul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'Gain function 2'!$D$3:$D$32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'Gain function 2'!$R$3:$R$32</c:f>
              <c:numCache>
                <c:formatCode>General</c:formatCode>
                <c:ptCount val="30"/>
                <c:pt idx="0">
                  <c:v>17.142857142857146</c:v>
                </c:pt>
                <c:pt idx="1">
                  <c:v>33.311278195488725</c:v>
                </c:pt>
                <c:pt idx="2">
                  <c:v>48.50252554022731</c:v>
                </c:pt>
                <c:pt idx="3">
                  <c:v>62.719367532945682</c:v>
                </c:pt>
                <c:pt idx="4">
                  <c:v>75.97037697951842</c:v>
                </c:pt>
                <c:pt idx="5">
                  <c:v>88.270082662472447</c:v>
                </c:pt>
                <c:pt idx="6">
                  <c:v>99.638952507468971</c:v>
                </c:pt>
                <c:pt idx="7">
                  <c:v>110.10319640012726</c:v>
                </c:pt>
                <c:pt idx="8">
                  <c:v>119.69438828739301</c:v>
                </c:pt>
                <c:pt idx="9">
                  <c:v>128.44891982109766</c:v>
                </c:pt>
                <c:pt idx="10">
                  <c:v>136.40730993140289</c:v>
                </c:pt>
                <c:pt idx="11">
                  <c:v>143.61340483072314</c:v>
                </c:pt>
                <c:pt idx="12">
                  <c:v>150.11350978012712</c:v>
                </c:pt>
                <c:pt idx="13">
                  <c:v>155.95549673917375</c:v>
                </c:pt>
                <c:pt idx="14">
                  <c:v>161.18793064053264</c:v>
                </c:pt>
                <c:pt idx="15">
                  <c:v>165.85925197804022</c:v>
                </c:pt>
                <c:pt idx="16">
                  <c:v>170.01704564255817</c:v>
                </c:pt>
                <c:pt idx="17">
                  <c:v>173.70741670384848</c:v>
                </c:pt>
                <c:pt idx="18">
                  <c:v>176.97448434321791</c:v>
                </c:pt>
                <c:pt idx="19">
                  <c:v>179.85999642099787</c:v>
                </c:pt>
                <c:pt idx="20">
                  <c:v>182.40305993099543</c:v>
                </c:pt>
                <c:pt idx="21">
                  <c:v>184.63997721946143</c:v>
                </c:pt>
                <c:pt idx="22">
                  <c:v>186.60417438676851</c:v>
                </c:pt>
                <c:pt idx="23">
                  <c:v>188.32620657172694</c:v>
                </c:pt>
                <c:pt idx="24">
                  <c:v>189.83382452721577</c:v>
                </c:pt>
                <c:pt idx="25">
                  <c:v>191.15208766152401</c:v>
                </c:pt>
                <c:pt idx="26">
                  <c:v>192.30351018023714</c:v>
                </c:pt>
                <c:pt idx="27">
                  <c:v>193.30822880436571</c:v>
                </c:pt>
                <c:pt idx="28">
                  <c:v>194.18418251432524</c:v>
                </c:pt>
                <c:pt idx="29">
                  <c:v>194.94729669902918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54-49C3-B102-C1137B2E9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032064"/>
        <c:axId val="679340784"/>
      </c:scatterChart>
      <c:valAx>
        <c:axId val="311032064"/>
        <c:scaling>
          <c:orientation val="minMax"/>
          <c:max val="3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9340784"/>
        <c:crosses val="autoZero"/>
        <c:crossBetween val="midCat"/>
      </c:valAx>
      <c:valAx>
        <c:axId val="67934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103206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B1BF4-D02B-492F-BCA2-DDF07DD5DB91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0751-0A49-49E9-88BA-82F0DA95BC6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43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95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8733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12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706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956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191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218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680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99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17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14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94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294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B50B-BE9E-4932-8EC8-80968437B4FD}" type="datetimeFigureOut">
              <a:rPr lang="fr-CA" smtClean="0"/>
              <a:t>2023-05-21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43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40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-36512" y="-27384"/>
            <a:ext cx="9180512" cy="144016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chemeClr val="bg1"/>
                </a:solidFill>
              </a:rPr>
              <a:t>More </a:t>
            </a:r>
            <a:r>
              <a:rPr lang="fr-FR" sz="4000" b="1" dirty="0" err="1">
                <a:solidFill>
                  <a:schemeClr val="bg1"/>
                </a:solidFill>
              </a:rPr>
              <a:t>specific</a:t>
            </a:r>
            <a:r>
              <a:rPr lang="fr-FR" sz="4000" b="1">
                <a:solidFill>
                  <a:schemeClr val="bg1"/>
                </a:solidFill>
              </a:rPr>
              <a:t> example</a:t>
            </a:r>
            <a:r>
              <a:rPr lang="fr-FR" sz="4000" b="1" dirty="0">
                <a:solidFill>
                  <a:schemeClr val="bg1"/>
                </a:solidFill>
              </a:rPr>
              <a:t>: </a:t>
            </a:r>
          </a:p>
          <a:p>
            <a:r>
              <a:rPr lang="fr-FR" sz="4000" b="1" dirty="0">
                <a:solidFill>
                  <a:schemeClr val="bg1"/>
                </a:solidFill>
              </a:rPr>
              <a:t>optimal </a:t>
            </a:r>
            <a:r>
              <a:rPr lang="fr-FR" sz="4000" b="1" dirty="0" err="1">
                <a:solidFill>
                  <a:schemeClr val="bg1"/>
                </a:solidFill>
              </a:rPr>
              <a:t>foraging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under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predation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risk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389" name="Picture 5" descr="C:\Users\dafor97\Pictures\1_Agrand\Falklands4 2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899" r="16785" b="28889"/>
          <a:stretch/>
        </p:blipFill>
        <p:spPr bwMode="auto">
          <a:xfrm>
            <a:off x="-36512" y="1412776"/>
            <a:ext cx="9180512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D214D48-F240-479E-88FC-57749AAC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45117" r="69742" b="30400"/>
          <a:stretch/>
        </p:blipFill>
        <p:spPr>
          <a:xfrm>
            <a:off x="5868144" y="3051682"/>
            <a:ext cx="688943" cy="393022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98CE31B-53EF-4598-BAB8-071E40C3F2CE}"/>
              </a:ext>
            </a:extLst>
          </p:cNvPr>
          <p:cNvGrpSpPr/>
          <p:nvPr/>
        </p:nvGrpSpPr>
        <p:grpSpPr>
          <a:xfrm>
            <a:off x="550075" y="2306569"/>
            <a:ext cx="3019210" cy="1129975"/>
            <a:chOff x="6228184" y="3724054"/>
            <a:chExt cx="2791579" cy="1129975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6237452" y="3724054"/>
              <a:ext cx="278231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6228184" y="3735389"/>
                  <a:ext cx="2782312" cy="11186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CA" sz="2800" i="1" baseline="-25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CA" sz="28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32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 </a:t>
                  </a:r>
                  <a:r>
                    <a:rPr lang="fr-CA" sz="32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735389"/>
                  <a:ext cx="2782312" cy="1118640"/>
                </a:xfrm>
                <a:prstGeom prst="rect">
                  <a:avLst/>
                </a:prstGeom>
                <a:blipFill>
                  <a:blip r:embed="rId4"/>
                  <a:stretch>
                    <a:fillRect t="-7609" r="-2227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Arc 261">
            <a:extLst>
              <a:ext uri="{FF2B5EF4-FFF2-40B4-BE49-F238E27FC236}">
                <a16:creationId xmlns:a16="http://schemas.microsoft.com/office/drawing/2014/main" id="{EF93524D-5D78-43BB-888D-37738122B225}"/>
              </a:ext>
            </a:extLst>
          </p:cNvPr>
          <p:cNvSpPr/>
          <p:nvPr/>
        </p:nvSpPr>
        <p:spPr bwMode="auto">
          <a:xfrm rot="6709508">
            <a:off x="6318244" y="2052902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1E622B3C-4F68-4793-8153-A4D2CECCB228}"/>
              </a:ext>
            </a:extLst>
          </p:cNvPr>
          <p:cNvSpPr/>
          <p:nvPr/>
        </p:nvSpPr>
        <p:spPr>
          <a:xfrm>
            <a:off x="6145797" y="1699704"/>
            <a:ext cx="588877" cy="571473"/>
          </a:xfrm>
          <a:prstGeom prst="ellipse">
            <a:avLst/>
          </a:prstGeom>
          <a:solidFill>
            <a:srgbClr val="7C3B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1" name="Image 290">
            <a:extLst>
              <a:ext uri="{FF2B5EF4-FFF2-40B4-BE49-F238E27FC236}">
                <a16:creationId xmlns:a16="http://schemas.microsoft.com/office/drawing/2014/main" id="{E786EEFB-7440-4139-BFEC-93336F885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6821571" y="2010098"/>
            <a:ext cx="1070809" cy="660053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5174A49-8B8C-4B33-B4DE-A038DA829111}"/>
              </a:ext>
            </a:extLst>
          </p:cNvPr>
          <p:cNvSpPr/>
          <p:nvPr/>
        </p:nvSpPr>
        <p:spPr>
          <a:xfrm>
            <a:off x="3347864" y="4797152"/>
            <a:ext cx="1152128" cy="272630"/>
          </a:xfrm>
          <a:prstGeom prst="roundRect">
            <a:avLst/>
          </a:prstGeom>
          <a:solidFill>
            <a:srgbClr val="92D050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3" name="Image 292">
            <a:extLst>
              <a:ext uri="{FF2B5EF4-FFF2-40B4-BE49-F238E27FC236}">
                <a16:creationId xmlns:a16="http://schemas.microsoft.com/office/drawing/2014/main" id="{107BA97B-E478-4976-862D-EC80DC283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5270301" y="2761851"/>
            <a:ext cx="1070809" cy="6600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A02244-5DA7-4796-A10F-6EB26694B5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89" b="85000" l="25000" r="45677">
                        <a14:foregroundMark x1="34479" y1="25370" x2="34479" y2="25370"/>
                        <a14:foregroundMark x1="35573" y1="21481" x2="35573" y2="21481"/>
                        <a14:foregroundMark x1="41615" y1="46296" x2="41615" y2="46296"/>
                        <a14:foregroundMark x1="26719" y1="85000" x2="26719" y2="85000"/>
                        <a14:foregroundMark x1="25104" y1="48241" x2="25104" y2="48241"/>
                        <a14:foregroundMark x1="43594" y1="48796" x2="43594" y2="48796"/>
                      </a14:backgroundRemoval>
                    </a14:imgEffect>
                  </a14:imgLayer>
                </a14:imgProps>
              </a:ext>
            </a:extLst>
          </a:blip>
          <a:srcRect l="22462" t="19202" r="51575" b="12653"/>
          <a:stretch/>
        </p:blipFill>
        <p:spPr>
          <a:xfrm flipH="1">
            <a:off x="7076645" y="2592279"/>
            <a:ext cx="1981124" cy="2924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4" name="Arc 293">
            <a:extLst>
              <a:ext uri="{FF2B5EF4-FFF2-40B4-BE49-F238E27FC236}">
                <a16:creationId xmlns:a16="http://schemas.microsoft.com/office/drawing/2014/main" id="{68BDE565-8122-4271-83BD-EA442BA34EAD}"/>
              </a:ext>
            </a:extLst>
          </p:cNvPr>
          <p:cNvSpPr/>
          <p:nvPr/>
        </p:nvSpPr>
        <p:spPr bwMode="auto">
          <a:xfrm rot="20706161" flipH="1">
            <a:off x="5626277" y="2017624"/>
            <a:ext cx="926810" cy="795794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EB0BCD-A2A9-4D3C-AB62-03DB547B7703}"/>
              </a:ext>
            </a:extLst>
          </p:cNvPr>
          <p:cNvSpPr txBox="1"/>
          <p:nvPr/>
        </p:nvSpPr>
        <p:spPr>
          <a:xfrm>
            <a:off x="611560" y="3895888"/>
            <a:ext cx="5485898" cy="1692771"/>
          </a:xfrm>
          <a:prstGeom prst="rect">
            <a:avLst/>
          </a:prstGeom>
          <a:noFill/>
          <a:ln w="28575">
            <a:solidFill>
              <a:srgbClr val="9BBB5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r-CA" dirty="0"/>
              <a:t>Forage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diminushing</a:t>
            </a:r>
            <a:r>
              <a:rPr lang="fr-CA" dirty="0"/>
              <a:t> return in a patch</a:t>
            </a:r>
          </a:p>
          <a:p>
            <a:pPr marL="342900" indent="-342900">
              <a:buAutoNum type="arabicParenR"/>
            </a:pPr>
            <a:r>
              <a:rPr lang="fr-CA" dirty="0"/>
              <a:t>Move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resources</a:t>
            </a:r>
            <a:r>
              <a:rPr lang="fr-CA" dirty="0"/>
              <a:t> patches</a:t>
            </a:r>
          </a:p>
          <a:p>
            <a:pPr marL="342900" indent="-342900">
              <a:buAutoNum type="arabicParenR"/>
            </a:pPr>
            <a:r>
              <a:rPr lang="fr-CA" dirty="0"/>
              <a:t>Use of refuge</a:t>
            </a:r>
          </a:p>
          <a:p>
            <a:pPr marL="342900" indent="-342900">
              <a:buAutoNum type="arabicParenR"/>
            </a:pPr>
            <a:r>
              <a:rPr lang="fr-CA" dirty="0" err="1"/>
              <a:t>Adjust</a:t>
            </a:r>
            <a:r>
              <a:rPr lang="fr-CA" dirty="0"/>
              <a:t> </a:t>
            </a:r>
            <a:r>
              <a:rPr lang="fr-CA" i="1" dirty="0"/>
              <a:t>T</a:t>
            </a:r>
            <a:r>
              <a:rPr lang="fr-CA" i="1" baseline="-25000" dirty="0"/>
              <a:t>s</a:t>
            </a:r>
            <a:r>
              <a:rPr lang="fr-CA" dirty="0"/>
              <a:t>, </a:t>
            </a:r>
            <a:r>
              <a:rPr lang="fr-CA" i="1" dirty="0"/>
              <a:t>T</a:t>
            </a:r>
            <a:r>
              <a:rPr lang="fr-CA" i="1" baseline="-25000" dirty="0"/>
              <a:t>h</a:t>
            </a:r>
            <a:r>
              <a:rPr lang="fr-CA" dirty="0"/>
              <a:t>, </a:t>
            </a:r>
            <a:r>
              <a:rPr lang="fr-CA" i="1" dirty="0"/>
              <a:t>T</a:t>
            </a:r>
            <a:r>
              <a:rPr lang="fr-CA" i="1" baseline="-25000" dirty="0"/>
              <a:t>r</a:t>
            </a:r>
            <a:r>
              <a:rPr lang="fr-CA" i="1" dirty="0"/>
              <a:t> </a:t>
            </a:r>
            <a:r>
              <a:rPr lang="fr-CA" dirty="0"/>
              <a:t>to </a:t>
            </a:r>
            <a:r>
              <a:rPr lang="fr-CA" dirty="0" err="1"/>
              <a:t>obtain</a:t>
            </a:r>
            <a:r>
              <a:rPr lang="fr-CA" dirty="0"/>
              <a:t> </a:t>
            </a:r>
            <a:r>
              <a:rPr lang="fr-CA" b="1" i="1" dirty="0"/>
              <a:t>max</a:t>
            </a:r>
            <a:r>
              <a:rPr lang="fr-CA" b="1" dirty="0"/>
              <a:t>(</a:t>
            </a:r>
            <a:r>
              <a:rPr lang="fr-CA" b="1" i="1" dirty="0" err="1"/>
              <a:t>E</a:t>
            </a:r>
            <a:r>
              <a:rPr lang="fr-CA" b="1" i="1" baseline="-25000" dirty="0" err="1"/>
              <a:t>realized</a:t>
            </a:r>
            <a:r>
              <a:rPr lang="fr-CA" b="1" dirty="0"/>
              <a:t>)</a:t>
            </a:r>
            <a:r>
              <a:rPr lang="fr-CA" dirty="0"/>
              <a:t>, </a:t>
            </a:r>
            <a:r>
              <a:rPr lang="fr-CA" dirty="0" err="1"/>
              <a:t>given</a:t>
            </a:r>
            <a:r>
              <a:rPr lang="fr-CA" dirty="0"/>
              <a:t> a total </a:t>
            </a:r>
            <a:r>
              <a:rPr lang="fr-CA" dirty="0" err="1"/>
              <a:t>foraging</a:t>
            </a:r>
            <a:r>
              <a:rPr lang="fr-CA" dirty="0"/>
              <a:t> time of 30 min, i.e., </a:t>
            </a:r>
            <a:r>
              <a:rPr lang="fr-CA" i="1" dirty="0"/>
              <a:t>T</a:t>
            </a:r>
            <a:r>
              <a:rPr lang="fr-CA" i="1" baseline="-25000" dirty="0"/>
              <a:t>s</a:t>
            </a:r>
            <a:r>
              <a:rPr lang="fr-CA" dirty="0"/>
              <a:t> + </a:t>
            </a:r>
            <a:r>
              <a:rPr lang="fr-CA" i="1" dirty="0"/>
              <a:t>T</a:t>
            </a:r>
            <a:r>
              <a:rPr lang="fr-CA" i="1" baseline="-25000" dirty="0"/>
              <a:t>h</a:t>
            </a:r>
            <a:r>
              <a:rPr lang="fr-CA" dirty="0"/>
              <a:t> + </a:t>
            </a:r>
            <a:r>
              <a:rPr lang="fr-CA" i="1" dirty="0"/>
              <a:t>T</a:t>
            </a:r>
            <a:r>
              <a:rPr lang="fr-CA" i="1" baseline="-25000" dirty="0"/>
              <a:t>r </a:t>
            </a:r>
            <a:r>
              <a:rPr lang="fr-CA" i="1" dirty="0"/>
              <a:t>= T</a:t>
            </a:r>
            <a:r>
              <a:rPr lang="fr-CA" i="1" baseline="-25000" dirty="0"/>
              <a:t>f </a:t>
            </a:r>
            <a:r>
              <a:rPr lang="fr-CA" dirty="0"/>
              <a:t>= 30 min</a:t>
            </a:r>
          </a:p>
          <a:p>
            <a:endParaRPr lang="fr-CA" sz="1400" dirty="0"/>
          </a:p>
        </p:txBody>
      </p:sp>
      <p:sp>
        <p:nvSpPr>
          <p:cNvPr id="295" name="Rectangle 2">
            <a:extLst>
              <a:ext uri="{FF2B5EF4-FFF2-40B4-BE49-F238E27FC236}">
                <a16:creationId xmlns:a16="http://schemas.microsoft.com/office/drawing/2014/main" id="{81812D1B-5018-4BE8-B0AE-6D2CB9A7E60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7369"/>
            <a:ext cx="9180512" cy="130878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>
                <a:solidFill>
                  <a:schemeClr val="bg1"/>
                </a:solidFill>
              </a:rPr>
              <a:t>Example of how multiscale energy </a:t>
            </a:r>
            <a:r>
              <a:rPr lang="en-CA" dirty="0">
                <a:solidFill>
                  <a:schemeClr val="bg1"/>
                </a:solidFill>
              </a:rPr>
              <a:t>gain can be estimated over </a:t>
            </a:r>
            <a:r>
              <a:rPr lang="en-CA" sz="4400" dirty="0">
                <a:solidFill>
                  <a:srgbClr val="FFFF00"/>
                </a:solidFill>
              </a:rPr>
              <a:t>a short period of time</a:t>
            </a:r>
            <a:r>
              <a:rPr lang="en-CA" sz="4400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96" name="Arc 295">
            <a:extLst>
              <a:ext uri="{FF2B5EF4-FFF2-40B4-BE49-F238E27FC236}">
                <a16:creationId xmlns:a16="http://schemas.microsoft.com/office/drawing/2014/main" id="{C504A242-E591-4C50-8BE7-21B81F655AEB}"/>
              </a:ext>
            </a:extLst>
          </p:cNvPr>
          <p:cNvSpPr/>
          <p:nvPr/>
        </p:nvSpPr>
        <p:spPr bwMode="auto">
          <a:xfrm rot="13054263" flipV="1">
            <a:off x="7747803" y="1541606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E720676-53EB-48F0-BD91-6B2E1DC2C9BD}"/>
              </a:ext>
            </a:extLst>
          </p:cNvPr>
          <p:cNvSpPr/>
          <p:nvPr/>
        </p:nvSpPr>
        <p:spPr>
          <a:xfrm>
            <a:off x="5381504" y="2515812"/>
            <a:ext cx="1247380" cy="1181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CEB0D450-CB79-4C1E-8E40-85E300873F5D}"/>
              </a:ext>
            </a:extLst>
          </p:cNvPr>
          <p:cNvSpPr/>
          <p:nvPr/>
        </p:nvSpPr>
        <p:spPr>
          <a:xfrm>
            <a:off x="6781004" y="1723724"/>
            <a:ext cx="1247380" cy="1181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8" name="Image 297">
            <a:extLst>
              <a:ext uri="{FF2B5EF4-FFF2-40B4-BE49-F238E27FC236}">
                <a16:creationId xmlns:a16="http://schemas.microsoft.com/office/drawing/2014/main" id="{3141F876-4994-47EB-8715-DFE97390FE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815" b="86389" l="28542" r="40625">
                        <a14:foregroundMark x1="33906" y1="21111" x2="37552" y2="22593"/>
                        <a14:foregroundMark x1="37552" y1="22593" x2="35521" y2="28056"/>
                        <a14:foregroundMark x1="35521" y1="28056" x2="38021" y2="72500"/>
                        <a14:foregroundMark x1="38021" y1="72500" x2="37552" y2="86204"/>
                        <a14:foregroundMark x1="35938" y1="20648" x2="35938" y2="20648"/>
                        <a14:foregroundMark x1="36615" y1="19907" x2="36615" y2="19907"/>
                        <a14:foregroundMark x1="33333" y1="23704" x2="33333" y2="23704"/>
                        <a14:foregroundMark x1="31667" y1="37593" x2="31667" y2="37593"/>
                        <a14:foregroundMark x1="39427" y1="46389" x2="39427" y2="46389"/>
                        <a14:foregroundMark x1="39427" y1="46389" x2="38646" y2="43148"/>
                        <a14:foregroundMark x1="39323" y1="42130" x2="36354" y2="47222"/>
                        <a14:foregroundMark x1="36354" y1="47222" x2="36406" y2="47222"/>
                        <a14:foregroundMark x1="30833" y1="72037" x2="35052" y2="86481"/>
                        <a14:foregroundMark x1="30104" y1="75278" x2="33281" y2="81944"/>
                        <a14:foregroundMark x1="33281" y1="81944" x2="33281" y2="82037"/>
                        <a14:foregroundMark x1="29896" y1="39444" x2="33646" y2="39167"/>
                        <a14:foregroundMark x1="33646" y1="39167" x2="33698" y2="40833"/>
                        <a14:foregroundMark x1="32031" y1="36019" x2="30469" y2="38519"/>
                        <a14:foregroundMark x1="29740" y1="40833" x2="28542" y2="46019"/>
                        <a14:foregroundMark x1="36198" y1="67222" x2="34844" y2="46389"/>
                        <a14:foregroundMark x1="30469" y1="77500" x2="30469" y2="77500"/>
                        <a14:foregroundMark x1="29740" y1="76296" x2="29740" y2="76296"/>
                        <a14:foregroundMark x1="38229" y1="21296" x2="38229" y2="21296"/>
                        <a14:backgroundMark x1="27760" y1="50278" x2="27760" y2="50278"/>
                        <a14:backgroundMark x1="38958" y1="36389" x2="38958" y2="36389"/>
                        <a14:backgroundMark x1="38750" y1="31019" x2="38750" y2="31019"/>
                        <a14:backgroundMark x1="29063" y1="69259" x2="29063" y2="69259"/>
                        <a14:backgroundMark x1="28438" y1="73241" x2="29167" y2="67685"/>
                        <a14:backgroundMark x1="29167" y1="67685" x2="27448" y2="58148"/>
                        <a14:backgroundMark x1="33021" y1="31296" x2="33021" y2="31296"/>
                      </a14:backgroundRemoval>
                    </a14:imgEffect>
                  </a14:imgLayer>
                </a14:imgProps>
              </a:ext>
            </a:extLst>
          </a:blip>
          <a:srcRect l="27163" t="17800" r="57875" b="12200"/>
          <a:stretch/>
        </p:blipFill>
        <p:spPr>
          <a:xfrm>
            <a:off x="4598934" y="2178688"/>
            <a:ext cx="639296" cy="1682360"/>
          </a:xfrm>
          <a:prstGeom prst="rect">
            <a:avLst/>
          </a:prstGeom>
          <a:effectLst/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22E72A7-3B3C-4284-B39C-E09E7B0BC5DD}"/>
              </a:ext>
            </a:extLst>
          </p:cNvPr>
          <p:cNvSpPr txBox="1"/>
          <p:nvPr/>
        </p:nvSpPr>
        <p:spPr>
          <a:xfrm>
            <a:off x="6145797" y="1782707"/>
            <a:ext cx="68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hide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99" name="Arc 298">
            <a:extLst>
              <a:ext uri="{FF2B5EF4-FFF2-40B4-BE49-F238E27FC236}">
                <a16:creationId xmlns:a16="http://schemas.microsoft.com/office/drawing/2014/main" id="{DA443678-0BA1-4C1F-BF65-CC2E8EF4AF70}"/>
              </a:ext>
            </a:extLst>
          </p:cNvPr>
          <p:cNvSpPr/>
          <p:nvPr/>
        </p:nvSpPr>
        <p:spPr bwMode="auto">
          <a:xfrm rot="11936161" flipV="1">
            <a:off x="6554803" y="1395580"/>
            <a:ext cx="964690" cy="842486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FD57D6-A450-4AD7-9C8D-E1B5CC20CA95}"/>
              </a:ext>
            </a:extLst>
          </p:cNvPr>
          <p:cNvSpPr txBox="1"/>
          <p:nvPr/>
        </p:nvSpPr>
        <p:spPr>
          <a:xfrm>
            <a:off x="4667932" y="1790498"/>
            <a:ext cx="67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Prey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6DE6825-07E2-4BBD-9D2B-5A1D6095F107}"/>
              </a:ext>
            </a:extLst>
          </p:cNvPr>
          <p:cNvSpPr txBox="1"/>
          <p:nvPr/>
        </p:nvSpPr>
        <p:spPr>
          <a:xfrm>
            <a:off x="7681468" y="5517232"/>
            <a:ext cx="99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Predator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419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5" grpId="0" animBg="1"/>
      <p:bldP spid="13" grpId="0" animBg="1"/>
      <p:bldP spid="294" grpId="0" animBg="1"/>
      <p:bldP spid="12" grpId="0" animBg="1"/>
      <p:bldP spid="296" grpId="0" animBg="1"/>
      <p:bldP spid="16" grpId="0" animBg="1"/>
      <p:bldP spid="297" grpId="0" animBg="1"/>
      <p:bldP spid="17" grpId="0"/>
      <p:bldP spid="299" grpId="0" animBg="1"/>
      <p:bldP spid="4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>
            <a:extLst>
              <a:ext uri="{FF2B5EF4-FFF2-40B4-BE49-F238E27FC236}">
                <a16:creationId xmlns:a16="http://schemas.microsoft.com/office/drawing/2014/main" id="{63A7C3A3-CA73-490F-99F3-5BE80BAD2B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9831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5596F-819A-464B-8029-C971B18BB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2546044" y="1280005"/>
            <a:ext cx="432048" cy="3744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A59C2-D77E-464C-858E-D24D3289D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2034886" y="1273107"/>
            <a:ext cx="404416" cy="3882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2E13009-9391-4378-9F7B-5DFA09B6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864687" y="4124252"/>
            <a:ext cx="432048" cy="3744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94DA49-65DF-44D0-B68A-425A71DB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853596" y="3994638"/>
            <a:ext cx="432048" cy="37444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CAE70C7-BB45-4305-988C-5079CE73B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349540" y="4147038"/>
            <a:ext cx="432048" cy="3744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DD2520-BAC5-46B9-8537-92E586FAD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997612" y="4418302"/>
            <a:ext cx="432048" cy="37444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3ECBB27-4C02-42DB-B39E-8E699C45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709580" y="3418574"/>
            <a:ext cx="404416" cy="41778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E58F4E9-98FF-42D2-87F6-279CBB60D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648663" y="4412284"/>
            <a:ext cx="432048" cy="37444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9436014-7B09-4689-812D-41C9CC8D7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637572" y="4282670"/>
            <a:ext cx="432048" cy="37444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28C9F2-3C60-48BB-898D-D664C698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781588" y="4706334"/>
            <a:ext cx="432048" cy="37444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5E02096-55FB-415B-998D-0284DB1514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r="3767"/>
          <a:stretch/>
        </p:blipFill>
        <p:spPr>
          <a:xfrm>
            <a:off x="1861980" y="3792877"/>
            <a:ext cx="404416" cy="4177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6CB288D-1EE3-41DE-95DE-0017B259FD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483923" y="1260125"/>
            <a:ext cx="404416" cy="41778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20A6DB5-A3C2-449F-AC37-253BB0C4DD19}"/>
              </a:ext>
            </a:extLst>
          </p:cNvPr>
          <p:cNvSpPr txBox="1"/>
          <p:nvPr/>
        </p:nvSpPr>
        <p:spPr>
          <a:xfrm>
            <a:off x="4508145" y="2440683"/>
            <a:ext cx="484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/>
              <a:t>Allowed</a:t>
            </a:r>
            <a:r>
              <a:rPr lang="fr-CA" sz="2000" dirty="0"/>
              <a:t> to </a:t>
            </a:r>
            <a:r>
              <a:rPr lang="fr-CA" sz="2000" dirty="0" err="1"/>
              <a:t>draw</a:t>
            </a:r>
            <a:r>
              <a:rPr lang="fr-CA" sz="2000" dirty="0"/>
              <a:t> a </a:t>
            </a:r>
            <a:r>
              <a:rPr lang="fr-CA" sz="2000" dirty="0" err="1"/>
              <a:t>marble</a:t>
            </a:r>
            <a:r>
              <a:rPr lang="fr-CA" sz="2000" dirty="0"/>
              <a:t> </a:t>
            </a:r>
            <a:r>
              <a:rPr lang="fr-CA" sz="2000" dirty="0" err="1"/>
              <a:t>every</a:t>
            </a:r>
            <a:r>
              <a:rPr lang="fr-CA" sz="2000" dirty="0"/>
              <a:t> 5 sec</a:t>
            </a:r>
          </a:p>
        </p:txBody>
      </p:sp>
      <p:graphicFrame>
        <p:nvGraphicFramePr>
          <p:cNvPr id="46" name="Tableau 46">
            <a:extLst>
              <a:ext uri="{FF2B5EF4-FFF2-40B4-BE49-F238E27FC236}">
                <a16:creationId xmlns:a16="http://schemas.microsoft.com/office/drawing/2014/main" id="{5E1DCD4E-822E-4B59-8A63-7767BE3B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859171"/>
              </p:ext>
            </p:extLst>
          </p:nvPr>
        </p:nvGraphicFramePr>
        <p:xfrm>
          <a:off x="4297480" y="2906467"/>
          <a:ext cx="4595000" cy="209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50">
                  <a:extLst>
                    <a:ext uri="{9D8B030D-6E8A-4147-A177-3AD203B41FA5}">
                      <a16:colId xmlns:a16="http://schemas.microsoft.com/office/drawing/2014/main" val="2892986916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697860883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864018571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1650373361"/>
                    </a:ext>
                  </a:extLst>
                </a:gridCol>
              </a:tblGrid>
              <a:tr h="95134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Marbles</a:t>
                      </a:r>
                      <a:endParaRPr lang="fr-CA" dirty="0"/>
                    </a:p>
                    <a:p>
                      <a:pPr algn="ctr"/>
                      <a:r>
                        <a:rPr lang="fr-CA" dirty="0"/>
                        <a:t>in 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Handling time 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8087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77458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38392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94473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78BBBD73-2297-4C92-8A15-8B919DB0B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4587963" y="3914579"/>
            <a:ext cx="271765" cy="26089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9F83396-318B-4A36-AF33-A9D13A466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4578678" y="4694532"/>
            <a:ext cx="290334" cy="25162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B5CF09C-7393-43DB-9977-8CB4DC3844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4587963" y="4293323"/>
            <a:ext cx="271765" cy="2807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A35A79-AFD8-4BE6-893C-7F3234D236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-366187" y="3489399"/>
            <a:ext cx="4555949" cy="2808312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3DB3AAE-B2B6-4E58-9500-F915AB8D20F5}"/>
              </a:ext>
            </a:extLst>
          </p:cNvPr>
          <p:cNvSpPr txBox="1"/>
          <p:nvPr/>
        </p:nvSpPr>
        <p:spPr>
          <a:xfrm>
            <a:off x="4500345" y="5904037"/>
            <a:ext cx="5286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1/5 of drawing green or yellow… </a:t>
            </a:r>
          </a:p>
          <a:p>
            <a:r>
              <a:rPr lang="en-CA" sz="2000" dirty="0"/>
              <a:t>		 	at the </a:t>
            </a:r>
            <a:r>
              <a:rPr lang="en-CA" sz="2000" dirty="0" err="1"/>
              <a:t>begining</a:t>
            </a:r>
            <a:r>
              <a:rPr lang="en-CA" sz="2000" dirty="0"/>
              <a:t>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82387D3-BD55-49F4-8F89-D4AB9ED8F736}"/>
              </a:ext>
            </a:extLst>
          </p:cNvPr>
          <p:cNvSpPr txBox="1"/>
          <p:nvPr/>
        </p:nvSpPr>
        <p:spPr>
          <a:xfrm>
            <a:off x="4468989" y="5032267"/>
            <a:ext cx="453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green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+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yellow</a:t>
            </a:r>
            <a:r>
              <a:rPr lang="en-CA" sz="2000" dirty="0"/>
              <a:t> 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+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black</a:t>
            </a:r>
            <a:endParaRPr lang="fr-CA" sz="1000" i="1" baseline="-250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32E70E-07F2-469A-A5C6-0BD5B7A7319F}"/>
              </a:ext>
            </a:extLst>
          </p:cNvPr>
          <p:cNvSpPr txBox="1"/>
          <p:nvPr/>
        </p:nvSpPr>
        <p:spPr>
          <a:xfrm>
            <a:off x="4481646" y="5465214"/>
            <a:ext cx="4535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(1)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</a:t>
            </a:r>
            <a:r>
              <a:rPr lang="en-CA" sz="2000" dirty="0"/>
              <a:t>100 = 10 + 10 + 70</a:t>
            </a:r>
            <a:endParaRPr lang="fr-CA" sz="1000" baseline="-250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E870A8-3938-4104-B021-CFE156B77C21}"/>
              </a:ext>
            </a:extLst>
          </p:cNvPr>
          <p:cNvSpPr txBox="1"/>
          <p:nvPr/>
        </p:nvSpPr>
        <p:spPr>
          <a:xfrm>
            <a:off x="295353" y="20974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Example of forager experiencing diminishing return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82EA993-4937-4C0A-A52A-A279C4A9BD09}"/>
              </a:ext>
            </a:extLst>
          </p:cNvPr>
          <p:cNvSpPr txBox="1"/>
          <p:nvPr/>
        </p:nvSpPr>
        <p:spPr>
          <a:xfrm>
            <a:off x="3491880" y="118253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Yellow: 9/99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4BB63AE-BB79-443A-B187-505BE2ED22F1}"/>
              </a:ext>
            </a:extLst>
          </p:cNvPr>
          <p:cNvSpPr txBox="1"/>
          <p:nvPr/>
        </p:nvSpPr>
        <p:spPr>
          <a:xfrm>
            <a:off x="5220072" y="19105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Green: 9/98</a:t>
            </a:r>
          </a:p>
        </p:txBody>
      </p:sp>
    </p:spTree>
    <p:extLst>
      <p:ext uri="{BB962C8B-B14F-4D97-AF65-F5344CB8AC3E}">
        <p14:creationId xmlns:p14="http://schemas.microsoft.com/office/powerpoint/2010/main" val="24236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-0.02535 0.5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6788 0.4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24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04323 0.4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3924 -0.305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03924 -0.30532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462 L 0.03316 -0.2655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16 -0.26551 L 0.28316 -0.2655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3924 -0.3053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03923 -0.3053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3 -0.30532 L 0.0066 0.1217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0.03924 -0.30533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3 L 0.0066 0.1217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463 L 0.03316 -0.2655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16 -0.26551 L 0.32952 -0.31828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E5538A18-B836-49B4-8D66-994CC2EC1265}"/>
              </a:ext>
            </a:extLst>
          </p:cNvPr>
          <p:cNvSpPr/>
          <p:nvPr/>
        </p:nvSpPr>
        <p:spPr>
          <a:xfrm>
            <a:off x="3500519" y="3386118"/>
            <a:ext cx="5391961" cy="17710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09F15A70-6EB6-477C-AF5C-3C0B2E81B183}"/>
              </a:ext>
            </a:extLst>
          </p:cNvPr>
          <p:cNvSpPr/>
          <p:nvPr/>
        </p:nvSpPr>
        <p:spPr>
          <a:xfrm>
            <a:off x="2905008" y="2212265"/>
            <a:ext cx="6059480" cy="93086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29ED757-E9E4-4A50-A12D-6E89502B08F2}"/>
              </a:ext>
            </a:extLst>
          </p:cNvPr>
          <p:cNvSpPr/>
          <p:nvPr/>
        </p:nvSpPr>
        <p:spPr>
          <a:xfrm>
            <a:off x="167866" y="2422496"/>
            <a:ext cx="2531926" cy="57493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A56A476-992F-468A-BF3E-0B053ADED8A5}"/>
              </a:ext>
            </a:extLst>
          </p:cNvPr>
          <p:cNvSpPr/>
          <p:nvPr/>
        </p:nvSpPr>
        <p:spPr>
          <a:xfrm>
            <a:off x="137743" y="1379529"/>
            <a:ext cx="2570959" cy="5749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1359929-A1EB-42A1-A354-085A31371B6F}"/>
              </a:ext>
            </a:extLst>
          </p:cNvPr>
          <p:cNvSpPr/>
          <p:nvPr/>
        </p:nvSpPr>
        <p:spPr>
          <a:xfrm>
            <a:off x="2899298" y="1197233"/>
            <a:ext cx="6065190" cy="9308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2351C440-B155-4FB0-81A0-CE627CFE9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917" y="1197233"/>
            <a:ext cx="23042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b="0" dirty="0"/>
              <a:t>(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dirty="0">
                <a:sym typeface="Symbol"/>
              </a:rPr>
              <a:t>)/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0CBA5912-B91E-4578-96EC-3B7857A83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7" y="1682668"/>
            <a:ext cx="41764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0F9D35-4194-46FB-9494-CBA24E6DF9E0}"/>
              </a:ext>
            </a:extLst>
          </p:cNvPr>
          <p:cNvSpPr txBox="1"/>
          <p:nvPr/>
        </p:nvSpPr>
        <p:spPr>
          <a:xfrm>
            <a:off x="2917475" y="1418725"/>
            <a:ext cx="189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)</a:t>
            </a:r>
            <a:r>
              <a:rPr lang="fr-CA" sz="2000" b="0" i="1" dirty="0">
                <a:sym typeface="Symbol"/>
              </a:rPr>
              <a:t> </a:t>
            </a:r>
            <a:r>
              <a:rPr lang="fr-CA" sz="2000" b="0" dirty="0">
                <a:sym typeface="Symbol"/>
              </a:rPr>
              <a:t>= 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– </a:t>
            </a:r>
            <a:endParaRPr lang="fr-CA" sz="1000" i="1" baseline="-25000" dirty="0"/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65F4A363-DF98-4D26-9055-4A7AC1630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837" y="1638716"/>
            <a:ext cx="41226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6932D70-98E1-4C82-8A55-49CBE1EB7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309" y="3861048"/>
            <a:ext cx="4039611" cy="40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i="1" dirty="0">
                <a:sym typeface="Symbol"/>
              </a:rPr>
              <a:t>e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i="1" dirty="0">
                <a:sym typeface="Symbol"/>
              </a:rPr>
              <a:t> + 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i="1" dirty="0">
                <a:sym typeface="Symbol"/>
              </a:rPr>
              <a:t>e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dirty="0">
                <a:sym typeface="Symbol"/>
              </a:rPr>
              <a:t>] / 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6AE84-1865-4A2D-A0E5-604336C78FA5}"/>
              </a:ext>
            </a:extLst>
          </p:cNvPr>
          <p:cNvSpPr txBox="1"/>
          <p:nvPr/>
        </p:nvSpPr>
        <p:spPr>
          <a:xfrm>
            <a:off x="3894768" y="4062994"/>
            <a:ext cx="88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E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 =</a:t>
            </a:r>
            <a:endParaRPr lang="fr-CA" sz="1000" baseline="-25000" dirty="0"/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172F2D1A-EEC8-4F80-9B88-165D731AD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88" y="4259425"/>
            <a:ext cx="399583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D308BEA-6963-42CC-8451-AF65CDD92841}"/>
              </a:ext>
            </a:extLst>
          </p:cNvPr>
          <p:cNvSpPr txBox="1"/>
          <p:nvPr/>
        </p:nvSpPr>
        <p:spPr>
          <a:xfrm>
            <a:off x="325995" y="5336048"/>
            <a:ext cx="8826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ym typeface="Symbol" panose="05050102010706020507" pitchFamily="18" charset="2"/>
              </a:rPr>
              <a:t> </a:t>
            </a:r>
            <a:r>
              <a:rPr lang="fr-CA" dirty="0">
                <a:sym typeface="Symbol"/>
              </a:rPr>
              <a:t>: </a:t>
            </a:r>
            <a:r>
              <a:rPr lang="fr-CA" dirty="0" err="1">
                <a:sym typeface="Symbol"/>
              </a:rPr>
              <a:t>Encounter</a:t>
            </a:r>
            <a:r>
              <a:rPr lang="fr-CA" dirty="0">
                <a:sym typeface="Symbol"/>
              </a:rPr>
              <a:t> rate, i.e., </a:t>
            </a:r>
            <a:r>
              <a:rPr lang="fr-CA" dirty="0" err="1">
                <a:sym typeface="Symbol"/>
              </a:rPr>
              <a:t>number</a:t>
            </a:r>
            <a:r>
              <a:rPr lang="fr-CA" dirty="0">
                <a:sym typeface="Symbol"/>
              </a:rPr>
              <a:t> of </a:t>
            </a:r>
            <a:r>
              <a:rPr lang="fr-CA" dirty="0" err="1">
                <a:sym typeface="Symbol"/>
              </a:rPr>
              <a:t>marbles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that</a:t>
            </a:r>
            <a:r>
              <a:rPr lang="fr-CA" dirty="0">
                <a:sym typeface="Symbol"/>
              </a:rPr>
              <a:t> can </a:t>
            </a:r>
            <a:r>
              <a:rPr lang="fr-CA" dirty="0" err="1">
                <a:sym typeface="Symbol"/>
              </a:rPr>
              <a:t>be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drawn</a:t>
            </a:r>
            <a:r>
              <a:rPr lang="fr-CA" dirty="0">
                <a:sym typeface="Symbol"/>
              </a:rPr>
              <a:t> / min, </a:t>
            </a:r>
            <a:r>
              <a:rPr lang="fr-CA" dirty="0" err="1">
                <a:sym typeface="Symbol"/>
              </a:rPr>
              <a:t>excluding</a:t>
            </a:r>
            <a:r>
              <a:rPr lang="fr-CA" dirty="0">
                <a:sym typeface="Symbol"/>
              </a:rPr>
              <a:t> handling time</a:t>
            </a:r>
            <a:endParaRPr lang="fr-CA" dirty="0"/>
          </a:p>
          <a:p>
            <a:r>
              <a:rPr lang="fr-CA" sz="1800" b="0" i="1" dirty="0">
                <a:sym typeface="Symbol"/>
              </a:rPr>
              <a:t>N</a:t>
            </a:r>
            <a:r>
              <a:rPr lang="fr-CA" sz="1800" b="0" i="1" baseline="-25000" dirty="0">
                <a:sym typeface="Symbol"/>
              </a:rPr>
              <a:t>i</a:t>
            </a:r>
            <a:r>
              <a:rPr lang="fr-CA" sz="1800" b="0" dirty="0">
                <a:sym typeface="Symbol"/>
              </a:rPr>
              <a:t>(</a:t>
            </a:r>
            <a:r>
              <a:rPr lang="fr-CA" sz="1800" b="0" i="1" dirty="0">
                <a:sym typeface="Symbol"/>
              </a:rPr>
              <a:t>t</a:t>
            </a:r>
            <a:r>
              <a:rPr lang="fr-CA" sz="1800" b="0" dirty="0">
                <a:sym typeface="Symbol"/>
              </a:rPr>
              <a:t>) </a:t>
            </a:r>
            <a:r>
              <a:rPr lang="fr-CA" sz="1800" dirty="0">
                <a:sym typeface="Symbol"/>
              </a:rPr>
              <a:t>/</a:t>
            </a:r>
            <a:r>
              <a:rPr lang="fr-CA" sz="1800" i="1" dirty="0">
                <a:sym typeface="Symbol"/>
              </a:rPr>
              <a:t>N</a:t>
            </a:r>
            <a:r>
              <a:rPr lang="fr-CA" sz="1800" b="0" dirty="0">
                <a:sym typeface="Symbol"/>
              </a:rPr>
              <a:t>(</a:t>
            </a:r>
            <a:r>
              <a:rPr lang="fr-CA" sz="1800" b="0" i="1" dirty="0">
                <a:sym typeface="Symbol"/>
              </a:rPr>
              <a:t>t</a:t>
            </a:r>
            <a:r>
              <a:rPr lang="fr-CA" sz="1800" b="0" dirty="0">
                <a:sym typeface="Symbol"/>
              </a:rPr>
              <a:t>)</a:t>
            </a:r>
            <a:r>
              <a:rPr lang="fr-CA" b="0" dirty="0">
                <a:sym typeface="Symbol"/>
              </a:rPr>
              <a:t>:</a:t>
            </a:r>
            <a:r>
              <a:rPr lang="fr-CA" sz="1800" dirty="0">
                <a:sym typeface="Symbol"/>
              </a:rPr>
              <a:t> Relative </a:t>
            </a:r>
            <a:r>
              <a:rPr lang="fr-CA" sz="1800" dirty="0" err="1">
                <a:sym typeface="Symbol"/>
              </a:rPr>
              <a:t>probability</a:t>
            </a:r>
            <a:r>
              <a:rPr lang="fr-CA" sz="1800" dirty="0">
                <a:sym typeface="Symbol"/>
              </a:rPr>
              <a:t> of </a:t>
            </a:r>
            <a:r>
              <a:rPr lang="fr-CA" sz="1800" dirty="0" err="1">
                <a:sym typeface="Symbol"/>
              </a:rPr>
              <a:t>encounter</a:t>
            </a:r>
            <a:r>
              <a:rPr lang="fr-CA" sz="1800" dirty="0">
                <a:sym typeface="Symbol"/>
              </a:rPr>
              <a:t> </a:t>
            </a:r>
            <a:r>
              <a:rPr lang="fr-CA" sz="1800" dirty="0" err="1">
                <a:sym typeface="Symbol"/>
              </a:rPr>
              <a:t>with</a:t>
            </a:r>
            <a:r>
              <a:rPr lang="fr-CA" sz="1800" dirty="0">
                <a:sym typeface="Symbol"/>
              </a:rPr>
              <a:t> a </a:t>
            </a:r>
            <a:r>
              <a:rPr lang="fr-CA" sz="1800" dirty="0" err="1">
                <a:sym typeface="Symbol"/>
              </a:rPr>
              <a:t>marble</a:t>
            </a:r>
            <a:r>
              <a:rPr lang="fr-CA" sz="1800" dirty="0">
                <a:sym typeface="Symbol"/>
              </a:rPr>
              <a:t> of type </a:t>
            </a:r>
            <a:r>
              <a:rPr lang="fr-CA" sz="1800" i="1" dirty="0">
                <a:sym typeface="Symbol"/>
              </a:rPr>
              <a:t>i </a:t>
            </a:r>
            <a:r>
              <a:rPr lang="fr-CA" sz="1800" dirty="0">
                <a:sym typeface="Symbol"/>
              </a:rPr>
              <a:t>item</a:t>
            </a:r>
          </a:p>
          <a:p>
            <a:r>
              <a:rPr lang="fr-CA" i="1" dirty="0">
                <a:sym typeface="Symbol"/>
              </a:rPr>
              <a:t>p</a:t>
            </a:r>
            <a:r>
              <a:rPr lang="fr-CA" i="1" baseline="-25000" dirty="0">
                <a:sym typeface="Symbol"/>
              </a:rPr>
              <a:t>i</a:t>
            </a:r>
            <a:r>
              <a:rPr lang="fr-CA" dirty="0">
                <a:sym typeface="Symbol"/>
              </a:rPr>
              <a:t>: </a:t>
            </a:r>
            <a:r>
              <a:rPr lang="fr-CA" dirty="0" err="1">
                <a:sym typeface="Symbol"/>
              </a:rPr>
              <a:t>Dichotomic</a:t>
            </a:r>
            <a:r>
              <a:rPr lang="fr-CA" dirty="0">
                <a:sym typeface="Symbol"/>
              </a:rPr>
              <a:t> variable </a:t>
            </a:r>
            <a:r>
              <a:rPr lang="fr-CA" dirty="0" err="1">
                <a:sym typeface="Symbol"/>
              </a:rPr>
              <a:t>indicating</a:t>
            </a:r>
            <a:r>
              <a:rPr lang="fr-CA" dirty="0">
                <a:sym typeface="Symbol"/>
              </a:rPr>
              <a:t> if type </a:t>
            </a:r>
            <a:r>
              <a:rPr lang="fr-CA" i="1" dirty="0">
                <a:sym typeface="Symbol"/>
              </a:rPr>
              <a:t>i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marble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is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used</a:t>
            </a:r>
            <a:r>
              <a:rPr lang="fr-CA" dirty="0">
                <a:sym typeface="Symbol"/>
              </a:rPr>
              <a:t> (1) or not (0)</a:t>
            </a:r>
          </a:p>
          <a:p>
            <a:r>
              <a:rPr lang="fr-CA" i="1" dirty="0" err="1">
                <a:sym typeface="Symbol"/>
              </a:rPr>
              <a:t>e</a:t>
            </a:r>
            <a:r>
              <a:rPr lang="fr-CA" i="1" baseline="-25000" dirty="0" err="1">
                <a:sym typeface="Symbol"/>
              </a:rPr>
              <a:t>i</a:t>
            </a:r>
            <a:r>
              <a:rPr lang="fr-CA" dirty="0">
                <a:sym typeface="Symbol"/>
              </a:rPr>
              <a:t>: $ </a:t>
            </a:r>
            <a:r>
              <a:rPr lang="fr-CA" dirty="0" err="1">
                <a:sym typeface="Symbol"/>
              </a:rPr>
              <a:t>gained</a:t>
            </a:r>
            <a:endParaRPr lang="fr-CA" dirty="0">
              <a:sym typeface="Symbol"/>
            </a:endParaRPr>
          </a:p>
          <a:p>
            <a:r>
              <a:rPr lang="fr-CA" i="1" dirty="0">
                <a:sym typeface="Symbol"/>
              </a:rPr>
              <a:t>h</a:t>
            </a:r>
            <a:r>
              <a:rPr lang="fr-CA" sz="1800" i="1" baseline="-25000" dirty="0">
                <a:sym typeface="Symbol"/>
              </a:rPr>
              <a:t>i</a:t>
            </a:r>
            <a:r>
              <a:rPr lang="fr-CA" sz="1800" dirty="0">
                <a:sym typeface="Symbol"/>
              </a:rPr>
              <a:t>: </a:t>
            </a:r>
            <a:r>
              <a:rPr lang="fr-CA" sz="1800" dirty="0" err="1">
                <a:sym typeface="Symbol"/>
              </a:rPr>
              <a:t>Handing</a:t>
            </a:r>
            <a:r>
              <a:rPr lang="fr-CA" sz="1800" dirty="0">
                <a:sym typeface="Symbol"/>
              </a:rPr>
              <a:t> time (min)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92260AA-54A9-4969-8EA0-4FB5E7466C4B}"/>
              </a:ext>
            </a:extLst>
          </p:cNvPr>
          <p:cNvSpPr txBox="1"/>
          <p:nvPr/>
        </p:nvSpPr>
        <p:spPr>
          <a:xfrm>
            <a:off x="116414" y="1428568"/>
            <a:ext cx="321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=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 </a:t>
            </a:r>
            <a:r>
              <a:rPr lang="en-CA" sz="2000" dirty="0"/>
              <a:t>-1) – </a:t>
            </a:r>
            <a:r>
              <a:rPr lang="en-CA" sz="2000" i="1" dirty="0"/>
              <a:t>I</a:t>
            </a:r>
            <a:r>
              <a:rPr lang="en-CA" sz="2000" baseline="-25000" dirty="0"/>
              <a:t>1</a:t>
            </a:r>
            <a:r>
              <a:rPr lang="en-CA" sz="2000" dirty="0"/>
              <a:t>(t-1)</a:t>
            </a:r>
            <a:endParaRPr lang="fr-CA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00FDCFD-529C-4F51-9A77-D1FE057AC0A0}"/>
                  </a:ext>
                </a:extLst>
              </p:cNvPr>
              <p:cNvSpPr txBox="1"/>
              <p:nvPr/>
            </p:nvSpPr>
            <p:spPr>
              <a:xfrm>
                <a:off x="3894390" y="4681197"/>
                <a:ext cx="221035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000" b="0" i="1" dirty="0">
                    <a:latin typeface="+mj-lt"/>
                  </a:rPr>
                  <a:t>g</a:t>
                </a:r>
                <a14:m>
                  <m:oMath xmlns:m="http://schemas.openxmlformats.org/officeDocument/2006/math"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CA" sz="1000" i="1" baseline="-250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00FDCFD-529C-4F51-9A77-D1FE057A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90" y="4681197"/>
                <a:ext cx="2210351" cy="400109"/>
              </a:xfrm>
              <a:prstGeom prst="rect">
                <a:avLst/>
              </a:prstGeom>
              <a:blipFill>
                <a:blip r:embed="rId2"/>
                <a:stretch>
                  <a:fillRect l="-3039" t="-122727" b="-18181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2">
            <a:extLst>
              <a:ext uri="{FF2B5EF4-FFF2-40B4-BE49-F238E27FC236}">
                <a16:creationId xmlns:a16="http://schemas.microsoft.com/office/drawing/2014/main" id="{E0CCA18B-F90C-4DA8-8CB6-7D4EF5F1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231" y="4249706"/>
            <a:ext cx="43352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</a:t>
            </a:r>
            <a:r>
              <a:rPr lang="fr-CA" sz="2000" i="1" dirty="0">
                <a:sym typeface="Symbol" panose="05050102010706020507" pitchFamily="18" charset="2"/>
              </a:rPr>
              <a:t> 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 / 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E50B6C32-34A8-491F-BEC6-784034C5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626" y="2183896"/>
            <a:ext cx="23042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b="0" dirty="0"/>
              <a:t>(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dirty="0">
                <a:sym typeface="Symbol"/>
              </a:rPr>
              <a:t>)/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31" name="Text Box 12">
            <a:extLst>
              <a:ext uri="{FF2B5EF4-FFF2-40B4-BE49-F238E27FC236}">
                <a16:creationId xmlns:a16="http://schemas.microsoft.com/office/drawing/2014/main" id="{490F2308-4254-4D29-AB01-5D9E8146B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716" y="2669331"/>
            <a:ext cx="41764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A779915-3DE9-481E-9D7A-A8DD520C2B5A}"/>
              </a:ext>
            </a:extLst>
          </p:cNvPr>
          <p:cNvSpPr txBox="1"/>
          <p:nvPr/>
        </p:nvSpPr>
        <p:spPr>
          <a:xfrm>
            <a:off x="2852717" y="2405388"/>
            <a:ext cx="189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)</a:t>
            </a:r>
            <a:r>
              <a:rPr lang="fr-CA" sz="2000" b="0" i="1" dirty="0">
                <a:sym typeface="Symbol"/>
              </a:rPr>
              <a:t> </a:t>
            </a:r>
            <a:r>
              <a:rPr lang="fr-CA" sz="2000" b="0" dirty="0">
                <a:sym typeface="Symbol"/>
              </a:rPr>
              <a:t>= 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– </a:t>
            </a:r>
            <a:endParaRPr lang="fr-CA" sz="1000" i="1" baseline="-25000" dirty="0"/>
          </a:p>
        </p:txBody>
      </p:sp>
      <p:sp>
        <p:nvSpPr>
          <p:cNvPr id="43" name="Line 13">
            <a:extLst>
              <a:ext uri="{FF2B5EF4-FFF2-40B4-BE49-F238E27FC236}">
                <a16:creationId xmlns:a16="http://schemas.microsoft.com/office/drawing/2014/main" id="{D372BCA1-3B79-4B45-8C39-0F2BA358F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5546" y="2625379"/>
            <a:ext cx="41226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31C77F-DA46-463F-BA43-2DAEC12F43B1}"/>
              </a:ext>
            </a:extLst>
          </p:cNvPr>
          <p:cNvSpPr txBox="1"/>
          <p:nvPr/>
        </p:nvSpPr>
        <p:spPr>
          <a:xfrm>
            <a:off x="128832" y="2463627"/>
            <a:ext cx="257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 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= 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 </a:t>
            </a:r>
            <a:r>
              <a:rPr lang="en-CA" sz="2000" dirty="0"/>
              <a:t>-1) – </a:t>
            </a:r>
            <a:r>
              <a:rPr lang="en-CA" sz="2000" i="1" dirty="0"/>
              <a:t>I</a:t>
            </a:r>
            <a:r>
              <a:rPr lang="en-CA" sz="2000" i="1" baseline="-25000" dirty="0"/>
              <a:t>2</a:t>
            </a:r>
            <a:r>
              <a:rPr lang="en-CA" sz="2000" dirty="0"/>
              <a:t>(t-1)</a:t>
            </a:r>
            <a:endParaRPr lang="fr-CA" sz="10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26715FC-19EF-40AD-A126-7DF9CC117E7E}"/>
              </a:ext>
            </a:extLst>
          </p:cNvPr>
          <p:cNvSpPr txBox="1"/>
          <p:nvPr/>
        </p:nvSpPr>
        <p:spPr>
          <a:xfrm>
            <a:off x="3894390" y="3468048"/>
            <a:ext cx="453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+ </a:t>
            </a:r>
            <a:r>
              <a:rPr lang="en-CA" sz="2000" i="1" dirty="0"/>
              <a:t>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+ </a:t>
            </a:r>
            <a:r>
              <a:rPr lang="en-CA" sz="2000" i="1" dirty="0"/>
              <a:t>N</a:t>
            </a:r>
            <a:r>
              <a:rPr lang="en-CA" sz="2000" i="1" baseline="-25000" dirty="0"/>
              <a:t>Ø</a:t>
            </a:r>
            <a:endParaRPr lang="fr-CA" sz="1000" i="1" baseline="-25000" dirty="0"/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F7E60B4D-4BA7-42BB-8C48-B5B4E4C436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9831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6294F42-0587-447F-AB79-3785105080D6}"/>
              </a:ext>
            </a:extLst>
          </p:cNvPr>
          <p:cNvSpPr txBox="1"/>
          <p:nvPr/>
        </p:nvSpPr>
        <p:spPr>
          <a:xfrm>
            <a:off x="295353" y="20974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Example of forager experiencing diminishing return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C9E808-7797-499E-A747-83AEE7CDBA64}"/>
              </a:ext>
            </a:extLst>
          </p:cNvPr>
          <p:cNvGrpSpPr/>
          <p:nvPr/>
        </p:nvGrpSpPr>
        <p:grpSpPr>
          <a:xfrm>
            <a:off x="2549848" y="3317071"/>
            <a:ext cx="3246288" cy="1981150"/>
            <a:chOff x="5946170" y="3248050"/>
            <a:chExt cx="3104738" cy="198115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7D7F7AE9-8970-4E2E-A190-F51D6841AEAD}"/>
                </a:ext>
              </a:extLst>
            </p:cNvPr>
            <p:cNvSpPr/>
            <p:nvPr/>
          </p:nvSpPr>
          <p:spPr>
            <a:xfrm>
              <a:off x="5946170" y="3248050"/>
              <a:ext cx="3030698" cy="198115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7DF08FF-4E4C-43F9-8A98-B66BEF8B449A}"/>
                </a:ext>
              </a:extLst>
            </p:cNvPr>
            <p:cNvGrpSpPr/>
            <p:nvPr/>
          </p:nvGrpSpPr>
          <p:grpSpPr>
            <a:xfrm>
              <a:off x="6028161" y="3574540"/>
              <a:ext cx="3022747" cy="1654660"/>
              <a:chOff x="6028161" y="3494558"/>
              <a:chExt cx="3022747" cy="1654660"/>
            </a:xfrm>
          </p:grpSpPr>
          <p:graphicFrame>
            <p:nvGraphicFramePr>
              <p:cNvPr id="27" name="Graphique 26">
                <a:extLst>
                  <a:ext uri="{FF2B5EF4-FFF2-40B4-BE49-F238E27FC236}">
                    <a16:creationId xmlns:a16="http://schemas.microsoft.com/office/drawing/2014/main" id="{24FBB73A-AF8F-43BB-B30C-1E2817B153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288308"/>
                  </p:ext>
                </p:extLst>
              </p:nvPr>
            </p:nvGraphicFramePr>
            <p:xfrm>
              <a:off x="6393440" y="3494558"/>
              <a:ext cx="2657468" cy="14720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8A0A13-8959-42E7-906A-0E73AD59DD5E}"/>
                  </a:ext>
                </a:extLst>
              </p:cNvPr>
              <p:cNvSpPr txBox="1"/>
              <p:nvPr/>
            </p:nvSpPr>
            <p:spPr>
              <a:xfrm rot="16200000">
                <a:off x="5912374" y="3830781"/>
                <a:ext cx="570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i="1" dirty="0"/>
                  <a:t>N</a:t>
                </a:r>
                <a:r>
                  <a:rPr lang="fr-CA" sz="1600" i="1" baseline="-25000" dirty="0"/>
                  <a:t>1</a:t>
                </a:r>
                <a:endParaRPr lang="fr-CA" sz="16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022BA78-1ECA-4892-94B7-184DAFC20806}"/>
                  </a:ext>
                </a:extLst>
              </p:cNvPr>
              <p:cNvSpPr txBox="1"/>
              <p:nvPr/>
            </p:nvSpPr>
            <p:spPr>
              <a:xfrm>
                <a:off x="7096285" y="4813579"/>
                <a:ext cx="1147195" cy="33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dirty="0"/>
                  <a:t>Time (min)</a:t>
                </a:r>
              </a:p>
            </p:txBody>
          </p:sp>
        </p:grp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B0AC04B9-2D8B-4FF1-876B-6B8E81C102CA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4677287"/>
              <a:ext cx="21602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34280347-BAE1-48D2-B21D-083364555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32" y="3501008"/>
              <a:ext cx="0" cy="11663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F100EB5D-A8D9-4370-A462-D4D1BADC3552}"/>
              </a:ext>
            </a:extLst>
          </p:cNvPr>
          <p:cNvSpPr txBox="1"/>
          <p:nvPr/>
        </p:nvSpPr>
        <p:spPr>
          <a:xfrm>
            <a:off x="3552584" y="3567656"/>
            <a:ext cx="1870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baseline="-25000" dirty="0"/>
              <a:t> </a:t>
            </a:r>
            <a:r>
              <a:rPr lang="fr-CA" sz="1800" dirty="0" err="1"/>
              <a:t>Assuming</a:t>
            </a:r>
            <a:r>
              <a:rPr lang="fr-CA" sz="1800" dirty="0"/>
              <a:t> </a:t>
            </a:r>
            <a:r>
              <a:rPr lang="fr-CA" sz="1800" i="1" dirty="0"/>
              <a:t>p</a:t>
            </a:r>
            <a:r>
              <a:rPr lang="fr-CA" sz="1800" i="1" baseline="-25000" dirty="0"/>
              <a:t>2</a:t>
            </a:r>
            <a:r>
              <a:rPr lang="fr-CA" sz="1800" i="1" dirty="0"/>
              <a:t> </a:t>
            </a:r>
            <a:r>
              <a:rPr lang="fr-CA" sz="1800" dirty="0"/>
              <a:t>= 0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B3D5C3E8-083A-4090-9E60-D890B46A3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123770" y="1079874"/>
            <a:ext cx="285000" cy="273600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3B340996-6A5E-4811-9244-7AE49D7BEE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79512" y="2140139"/>
            <a:ext cx="271765" cy="28074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2D51EAE-CEE9-4882-9182-2A91E5619E03}"/>
              </a:ext>
            </a:extLst>
          </p:cNvPr>
          <p:cNvGrpSpPr/>
          <p:nvPr/>
        </p:nvGrpSpPr>
        <p:grpSpPr>
          <a:xfrm>
            <a:off x="107504" y="3140968"/>
            <a:ext cx="3249810" cy="2095232"/>
            <a:chOff x="-4333716" y="3065974"/>
            <a:chExt cx="3249810" cy="223523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F22012F-D275-402D-B6BB-9D6338367690}"/>
                </a:ext>
              </a:extLst>
            </p:cNvPr>
            <p:cNvSpPr/>
            <p:nvPr/>
          </p:nvSpPr>
          <p:spPr>
            <a:xfrm>
              <a:off x="-4333716" y="3209989"/>
              <a:ext cx="3212790" cy="209121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62481F53-5E97-4E41-8634-F36331795C43}"/>
                </a:ext>
              </a:extLst>
            </p:cNvPr>
            <p:cNvGrpSpPr/>
            <p:nvPr/>
          </p:nvGrpSpPr>
          <p:grpSpPr>
            <a:xfrm>
              <a:off x="-4314389" y="3065974"/>
              <a:ext cx="3085860" cy="2211722"/>
              <a:chOff x="-3721691" y="1537497"/>
              <a:chExt cx="3376506" cy="2962753"/>
            </a:xfrm>
          </p:grpSpPr>
          <p:graphicFrame>
            <p:nvGraphicFramePr>
              <p:cNvPr id="41" name="Graphique 40">
                <a:extLst>
                  <a:ext uri="{FF2B5EF4-FFF2-40B4-BE49-F238E27FC236}">
                    <a16:creationId xmlns:a16="http://schemas.microsoft.com/office/drawing/2014/main" id="{C408BAC5-53AE-42BD-993E-2D47CC7111B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6355736"/>
                  </p:ext>
                </p:extLst>
              </p:nvPr>
            </p:nvGraphicFramePr>
            <p:xfrm>
              <a:off x="-3249700" y="1868974"/>
              <a:ext cx="2904515" cy="22669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8FC5322D-5029-475C-9A70-BC4F6B396478}"/>
                  </a:ext>
                </a:extLst>
              </p:cNvPr>
              <p:cNvCxnSpPr/>
              <p:nvPr/>
            </p:nvCxnSpPr>
            <p:spPr>
              <a:xfrm>
                <a:off x="-2916832" y="3794976"/>
                <a:ext cx="237626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789AEDD4-A887-4B13-ABBF-B8B68D8D7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16832" y="2050821"/>
                <a:ext cx="0" cy="174415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99861A8-F3AA-438D-8FD1-ED804CAE3210}"/>
                  </a:ext>
                </a:extLst>
              </p:cNvPr>
              <p:cNvSpPr txBox="1"/>
              <p:nvPr/>
            </p:nvSpPr>
            <p:spPr>
              <a:xfrm rot="16200000">
                <a:off x="-4622777" y="2438583"/>
                <a:ext cx="2307319" cy="505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i="1" dirty="0"/>
                  <a:t>g </a:t>
                </a:r>
                <a:r>
                  <a:rPr lang="fr-CA" sz="2400" dirty="0"/>
                  <a:t>($)</a:t>
                </a: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7B7892A3-64F7-49BA-B1F1-E2214C063E16}"/>
                  </a:ext>
                </a:extLst>
              </p:cNvPr>
              <p:cNvSpPr txBox="1"/>
              <p:nvPr/>
            </p:nvSpPr>
            <p:spPr>
              <a:xfrm>
                <a:off x="-2431686" y="4023216"/>
                <a:ext cx="1543618" cy="47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dirty="0"/>
                  <a:t>Time (min)</a:t>
                </a:r>
              </a:p>
            </p:txBody>
          </p:sp>
        </p:grp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3F79448-9449-460F-BBA1-C1CA50E2CFD5}"/>
                </a:ext>
              </a:extLst>
            </p:cNvPr>
            <p:cNvSpPr txBox="1"/>
            <p:nvPr/>
          </p:nvSpPr>
          <p:spPr>
            <a:xfrm>
              <a:off x="-2954283" y="4318956"/>
              <a:ext cx="1870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baseline="-25000" dirty="0"/>
                <a:t> </a:t>
              </a:r>
              <a:r>
                <a:rPr lang="fr-CA" sz="1800" dirty="0" err="1"/>
                <a:t>Assuming</a:t>
              </a:r>
              <a:r>
                <a:rPr lang="fr-CA" sz="1800" dirty="0"/>
                <a:t> </a:t>
              </a:r>
              <a:r>
                <a:rPr lang="fr-CA" sz="1800" i="1" dirty="0"/>
                <a:t>p</a:t>
              </a:r>
              <a:r>
                <a:rPr lang="fr-CA" sz="1800" i="1" baseline="-25000" dirty="0"/>
                <a:t>2</a:t>
              </a:r>
              <a:r>
                <a:rPr lang="fr-CA" sz="1800" i="1" dirty="0"/>
                <a:t> </a:t>
              </a:r>
              <a:r>
                <a:rPr lang="fr-CA" sz="1800" dirty="0"/>
                <a:t>= 0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9221FFE-960C-4C8C-B974-8FC8A101E7D9}"/>
              </a:ext>
            </a:extLst>
          </p:cNvPr>
          <p:cNvGrpSpPr/>
          <p:nvPr/>
        </p:nvGrpSpPr>
        <p:grpSpPr>
          <a:xfrm>
            <a:off x="4716016" y="3799076"/>
            <a:ext cx="1164251" cy="779065"/>
            <a:chOff x="-2772816" y="-571078"/>
            <a:chExt cx="1046323" cy="707886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17B3761-F306-4422-8274-F897F8B12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315" b="72593" l="3385" r="21094">
                          <a14:foregroundMark x1="12969" y1="42315" x2="12969" y2="42315"/>
                          <a14:foregroundMark x1="3906" y1="56667" x2="3906" y2="56667"/>
                          <a14:foregroundMark x1="12604" y1="71296" x2="12604" y2="71296"/>
                          <a14:foregroundMark x1="12031" y1="72593" x2="12031" y2="72593"/>
                          <a14:foregroundMark x1="21094" y1="56667" x2="21094" y2="56667"/>
                          <a14:foregroundMark x1="3385" y1="58611" x2="3385" y2="58611"/>
                        </a14:backgroundRemoval>
                      </a14:imgEffect>
                    </a14:imgLayer>
                  </a14:imgProps>
                </a:ext>
              </a:extLst>
            </a:blip>
            <a:srcRect l="2751" t="40200" r="77562" b="26200"/>
            <a:stretch/>
          </p:blipFill>
          <p:spPr>
            <a:xfrm>
              <a:off x="-2772816" y="-347846"/>
              <a:ext cx="285000" cy="273600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08D765F-6754-46DB-AFFF-5497798E1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133"/>
            <a:stretch/>
          </p:blipFill>
          <p:spPr>
            <a:xfrm>
              <a:off x="-2324501" y="-351420"/>
              <a:ext cx="271765" cy="280749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D975C27-3509-42D4-B526-0463C9C6A58B}"/>
                </a:ext>
              </a:extLst>
            </p:cNvPr>
            <p:cNvSpPr txBox="1"/>
            <p:nvPr/>
          </p:nvSpPr>
          <p:spPr>
            <a:xfrm>
              <a:off x="-2363506" y="-571078"/>
              <a:ext cx="637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>
                  <a:solidFill>
                    <a:srgbClr val="C00000"/>
                  </a:solidFill>
                </a:rPr>
                <a:t>x</a:t>
              </a:r>
              <a:endParaRPr lang="fr-CA" sz="2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829E784-05E6-4E38-97FC-1EBF0050852C}"/>
              </a:ext>
            </a:extLst>
          </p:cNvPr>
          <p:cNvGrpSpPr/>
          <p:nvPr/>
        </p:nvGrpSpPr>
        <p:grpSpPr>
          <a:xfrm>
            <a:off x="899592" y="3153991"/>
            <a:ext cx="1164251" cy="779065"/>
            <a:chOff x="-2772816" y="-571078"/>
            <a:chExt cx="1046323" cy="707886"/>
          </a:xfrm>
        </p:grpSpPr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7C21FA80-1CBF-4405-B140-A0D32B743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315" b="72593" l="3385" r="21094">
                          <a14:foregroundMark x1="12969" y1="42315" x2="12969" y2="42315"/>
                          <a14:foregroundMark x1="3906" y1="56667" x2="3906" y2="56667"/>
                          <a14:foregroundMark x1="12604" y1="71296" x2="12604" y2="71296"/>
                          <a14:foregroundMark x1="12031" y1="72593" x2="12031" y2="72593"/>
                          <a14:foregroundMark x1="21094" y1="56667" x2="21094" y2="56667"/>
                          <a14:foregroundMark x1="3385" y1="58611" x2="3385" y2="58611"/>
                        </a14:backgroundRemoval>
                      </a14:imgEffect>
                    </a14:imgLayer>
                  </a14:imgProps>
                </a:ext>
              </a:extLst>
            </a:blip>
            <a:srcRect l="2751" t="40200" r="77562" b="26200"/>
            <a:stretch/>
          </p:blipFill>
          <p:spPr>
            <a:xfrm>
              <a:off x="-2772816" y="-347846"/>
              <a:ext cx="285000" cy="273600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612EB2D2-CCE0-44B0-815B-7EA4D7D27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133"/>
            <a:stretch/>
          </p:blipFill>
          <p:spPr>
            <a:xfrm>
              <a:off x="-2324501" y="-351420"/>
              <a:ext cx="271765" cy="280749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F849AB0F-EB6A-44AC-8A3A-35ADFA035177}"/>
                </a:ext>
              </a:extLst>
            </p:cNvPr>
            <p:cNvSpPr txBox="1"/>
            <p:nvPr/>
          </p:nvSpPr>
          <p:spPr>
            <a:xfrm>
              <a:off x="-2363506" y="-571078"/>
              <a:ext cx="637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>
                  <a:solidFill>
                    <a:srgbClr val="C00000"/>
                  </a:solidFill>
                </a:rPr>
                <a:t>x</a:t>
              </a:r>
              <a:endParaRPr lang="fr-CA" sz="28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7" grpId="0" animBg="1"/>
      <p:bldP spid="46" grpId="0" animBg="1"/>
      <p:bldP spid="13" grpId="0"/>
      <p:bldP spid="18" grpId="0"/>
      <p:bldP spid="19" grpId="0" animBg="1"/>
      <p:bldP spid="42" grpId="0"/>
      <p:bldP spid="28" grpId="0"/>
      <p:bldP spid="30" grpId="0"/>
      <p:bldP spid="31" grpId="0"/>
      <p:bldP spid="33" grpId="0"/>
      <p:bldP spid="43" grpId="0" animBg="1"/>
      <p:bldP spid="44" grpId="0"/>
      <p:bldP spid="55" grpId="0"/>
      <p:bldP spid="38" grpId="0"/>
      <p:bldP spid="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0828B0B-FA03-41DB-B090-8FE2BE089521}"/>
              </a:ext>
            </a:extLst>
          </p:cNvPr>
          <p:cNvSpPr/>
          <p:nvPr/>
        </p:nvSpPr>
        <p:spPr>
          <a:xfrm>
            <a:off x="899592" y="4314582"/>
            <a:ext cx="7200800" cy="33807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9A34573-D043-4792-BD7F-DE2EE2C2561B}"/>
              </a:ext>
            </a:extLst>
          </p:cNvPr>
          <p:cNvSpPr/>
          <p:nvPr/>
        </p:nvSpPr>
        <p:spPr>
          <a:xfrm>
            <a:off x="1665325" y="5689823"/>
            <a:ext cx="3528392" cy="86177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9AC2E2E-768B-4694-AE8B-61EFAF015687}"/>
              </a:ext>
            </a:extLst>
          </p:cNvPr>
          <p:cNvSpPr/>
          <p:nvPr/>
        </p:nvSpPr>
        <p:spPr>
          <a:xfrm>
            <a:off x="1763688" y="4785129"/>
            <a:ext cx="6984776" cy="7932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CA0C88D-1633-4F42-8CC6-CD1456E6E66C}"/>
              </a:ext>
            </a:extLst>
          </p:cNvPr>
          <p:cNvSpPr txBox="1"/>
          <p:nvPr/>
        </p:nvSpPr>
        <p:spPr>
          <a:xfrm>
            <a:off x="3670598" y="755412"/>
            <a:ext cx="471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r>
              <a:rPr lang="fr-CA" dirty="0"/>
              <a:t>: Total </a:t>
            </a:r>
            <a:r>
              <a:rPr lang="fr-CA" dirty="0" err="1"/>
              <a:t>foraging</a:t>
            </a:r>
            <a:r>
              <a:rPr lang="fr-CA" dirty="0"/>
              <a:t> time (min), i.e., </a:t>
            </a:r>
            <a:r>
              <a:rPr lang="fr-CA" dirty="0" err="1"/>
              <a:t>game</a:t>
            </a:r>
            <a:r>
              <a:rPr lang="fr-CA" dirty="0"/>
              <a:t> duration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B099B5B-F04F-4414-9AB9-7C54250D9967}"/>
                  </a:ext>
                </a:extLst>
              </p:cNvPr>
              <p:cNvSpPr txBox="1"/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CA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∗)</m:t>
                    </m:r>
                  </m:oMath>
                </a14:m>
                <a:r>
                  <a:rPr lang="fr-CA" sz="16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>
                          <m:sSubPr>
                            <m:ctrlPr>
                              <a:rPr lang="en-CA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fr-CA" sz="1600" dirty="0">
                  <a:sym typeface="Symbol" panose="05050102010706020507" pitchFamily="18" charset="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–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 =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s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h</a:t>
                </a:r>
                <a:r>
                  <a:rPr lang="fr-CA" sz="1400" dirty="0"/>
                  <a:t>, i.e., </a:t>
                </a: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: Total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>
                    <a:sym typeface="Symbol" panose="05050102010706020507" pitchFamily="18" charset="2"/>
                  </a:rPr>
                  <a:t>’</a:t>
                </a:r>
                <a:r>
                  <a:rPr lang="fr-CA" sz="1400" dirty="0"/>
                  <a:t>= </a:t>
                </a:r>
                <a:r>
                  <a:rPr lang="fr-CA" sz="1400" i="1" dirty="0" err="1"/>
                  <a:t>aN</a:t>
                </a:r>
                <a:r>
                  <a:rPr lang="fr-CA" sz="1400" i="1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long-</a:t>
                </a:r>
                <a:r>
                  <a:rPr lang="fr-CA" sz="1400" dirty="0" err="1"/>
                  <a:t>term</a:t>
                </a:r>
                <a:r>
                  <a:rPr lang="fr-CA" sz="1400" dirty="0"/>
                  <a:t> </a:t>
                </a:r>
                <a:r>
                  <a:rPr lang="fr-CA" sz="1400" dirty="0" err="1"/>
                  <a:t>encounter</a:t>
                </a:r>
                <a:r>
                  <a:rPr lang="fr-CA" sz="1400" dirty="0"/>
                  <a:t> rate </a:t>
                </a:r>
                <a:r>
                  <a:rPr lang="fr-CA" sz="1400" dirty="0" err="1"/>
                  <a:t>with</a:t>
                </a:r>
                <a:r>
                  <a:rPr lang="fr-CA" sz="1400" dirty="0"/>
                  <a:t> patches (patch/min)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 = 1/</a:t>
                </a:r>
                <a:r>
                  <a:rPr lang="fr-CA" sz="1400" dirty="0">
                    <a:sym typeface="Symbol" panose="05050102010706020507" pitchFamily="18" charset="2"/>
                  </a:rPr>
                  <a:t> ’</a:t>
                </a:r>
                <a:r>
                  <a:rPr lang="fr-CA" sz="1400" baseline="-25000" dirty="0"/>
                  <a:t>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(</a:t>
                </a:r>
                <a:r>
                  <a:rPr lang="fr-CA" sz="1400" i="1" dirty="0"/>
                  <a:t>t</a:t>
                </a:r>
                <a:r>
                  <a:rPr lang="fr-CA" sz="1400" dirty="0"/>
                  <a:t>) in </a:t>
                </a:r>
                <a:r>
                  <a:rPr lang="fr-CA" sz="1400" dirty="0" err="1"/>
                  <a:t>each</a:t>
                </a:r>
                <a:r>
                  <a:rPr lang="fr-CA" sz="1400" dirty="0"/>
                  <a:t> patch</a:t>
                </a:r>
                <a:endParaRPr lang="fr-CA" sz="1400" baseline="-25000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N</a:t>
                </a:r>
                <a:r>
                  <a:rPr lang="fr-CA" sz="1400" baseline="-25000" dirty="0" err="1"/>
                  <a:t>patch_proc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-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)/</a:t>
                </a:r>
                <a:r>
                  <a:rPr lang="fr-CA" sz="1400" i="1" dirty="0" err="1"/>
                  <a:t>t</a:t>
                </a:r>
                <a:r>
                  <a:rPr lang="fr-CA" sz="1400" i="1" baseline="-25000" dirty="0" err="1"/>
                  <a:t>sh</a:t>
                </a:r>
                <a:r>
                  <a:rPr lang="fr-CA" sz="1400" dirty="0"/>
                  <a:t>, nb patches </a:t>
                </a:r>
                <a:r>
                  <a:rPr lang="fr-CA" sz="1400" dirty="0" err="1"/>
                  <a:t>visited</a:t>
                </a:r>
                <a:r>
                  <a:rPr lang="fr-CA" sz="1400" dirty="0"/>
                  <a:t> (</a:t>
                </a:r>
                <a:r>
                  <a:rPr lang="fr-CA" sz="1400" dirty="0" err="1"/>
                  <a:t>including</a:t>
                </a:r>
                <a:r>
                  <a:rPr lang="fr-CA" sz="1400" dirty="0"/>
                  <a:t> time to </a:t>
                </a:r>
                <a:r>
                  <a:rPr lang="fr-CA" sz="1400" dirty="0" err="1"/>
                  <a:t>search</a:t>
                </a:r>
                <a:r>
                  <a:rPr lang="fr-CA" sz="1400" dirty="0"/>
                  <a:t> and </a:t>
                </a:r>
                <a:r>
                  <a:rPr lang="fr-CA" sz="1400" dirty="0" err="1"/>
                  <a:t>handle</a:t>
                </a:r>
                <a:r>
                  <a:rPr lang="fr-CA" sz="1400" dirty="0"/>
                  <a:t> </a:t>
                </a:r>
                <a:r>
                  <a:rPr lang="fr-CA" sz="1400" dirty="0" err="1"/>
                  <a:t>marbles</a:t>
                </a:r>
                <a:r>
                  <a:rPr lang="fr-CA" sz="1400" dirty="0"/>
                  <a:t> in a patch)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el-G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fr-CA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-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 modulo </a:t>
                </a:r>
                <a:r>
                  <a:rPr lang="fr-CA" sz="1400" i="1" dirty="0" err="1"/>
                  <a:t>N</a:t>
                </a:r>
                <a:r>
                  <a:rPr lang="fr-CA" sz="1400" i="1" baseline="-25000" dirty="0" err="1"/>
                  <a:t>patch_proc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remaining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given</a:t>
                </a:r>
                <a:r>
                  <a:rPr lang="fr-CA" sz="1400" dirty="0"/>
                  <a:t> </a:t>
                </a:r>
                <a:r>
                  <a:rPr lang="fr-CA" sz="1400" dirty="0" err="1"/>
                  <a:t>that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prey</a:t>
                </a:r>
                <a:r>
                  <a:rPr lang="fr-CA" sz="1400" dirty="0"/>
                  <a:t> start the </a:t>
                </a:r>
                <a:r>
                  <a:rPr lang="fr-CA" sz="1400" dirty="0" err="1"/>
                  <a:t>game</a:t>
                </a:r>
                <a:r>
                  <a:rPr lang="fr-CA" sz="1400" dirty="0"/>
                  <a:t> in a </a:t>
                </a:r>
                <a:r>
                  <a:rPr lang="fr-CA" sz="1400" dirty="0" err="1"/>
                  <a:t>resource</a:t>
                </a:r>
                <a:r>
                  <a:rPr lang="fr-CA" sz="1400" dirty="0"/>
                  <a:t> patch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B099B5B-F04F-4414-9AB9-7C54250D9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blipFill>
                <a:blip r:embed="rId2"/>
                <a:stretch>
                  <a:fillRect l="-70" t="-16944" b="-99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39A5C285-5C58-434C-9E56-1950FF51D92F}"/>
              </a:ext>
            </a:extLst>
          </p:cNvPr>
          <p:cNvSpPr txBox="1"/>
          <p:nvPr/>
        </p:nvSpPr>
        <p:spPr>
          <a:xfrm>
            <a:off x="899592" y="4314582"/>
            <a:ext cx="8064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/>
              <a:t>If (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600" dirty="0"/>
              <a:t>- </a:t>
            </a:r>
            <a:r>
              <a:rPr lang="fr-CA" sz="1600" i="1" dirty="0"/>
              <a:t>t </a:t>
            </a:r>
            <a:r>
              <a:rPr lang="fr-CA" sz="1600" dirty="0"/>
              <a:t>&lt; 0) </a:t>
            </a:r>
            <a:r>
              <a:rPr lang="fr-CA" sz="1600" dirty="0">
                <a:sym typeface="Wingdings" panose="05000000000000000000" pitchFamily="2" charset="2"/>
              </a:rPr>
              <a:t></a:t>
            </a:r>
            <a:r>
              <a:rPr lang="fr-CA" sz="1600" dirty="0"/>
              <a:t> Prey </a:t>
            </a:r>
            <a:r>
              <a:rPr lang="fr-CA" sz="1600" dirty="0" err="1"/>
              <a:t>did</a:t>
            </a:r>
            <a:r>
              <a:rPr lang="fr-CA" sz="1600" dirty="0"/>
              <a:t> not have the time to </a:t>
            </a:r>
            <a:r>
              <a:rPr lang="fr-CA" sz="1600" dirty="0" err="1"/>
              <a:t>completely</a:t>
            </a:r>
            <a:r>
              <a:rPr lang="fr-CA" sz="1600" dirty="0"/>
              <a:t> </a:t>
            </a:r>
            <a:r>
              <a:rPr lang="fr-CA" sz="1600" dirty="0" err="1"/>
              <a:t>handle</a:t>
            </a:r>
            <a:r>
              <a:rPr lang="fr-CA" sz="1600" dirty="0"/>
              <a:t> the last patch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01521B6-B45A-44FB-B591-C272FEB82E1F}"/>
              </a:ext>
            </a:extLst>
          </p:cNvPr>
          <p:cNvSpPr txBox="1"/>
          <p:nvPr/>
        </p:nvSpPr>
        <p:spPr>
          <a:xfrm>
            <a:off x="1822654" y="4725144"/>
            <a:ext cx="6935266" cy="827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/>
              <a:t>N</a:t>
            </a:r>
            <a:r>
              <a:rPr lang="fr-CA" sz="1600" i="1" baseline="-25000" dirty="0" err="1"/>
              <a:t>patch_fully</a:t>
            </a:r>
            <a:r>
              <a:rPr lang="fr-CA" sz="1600" dirty="0"/>
              <a:t> = nb </a:t>
            </a:r>
            <a:r>
              <a:rPr lang="fr-CA" sz="1600" dirty="0" err="1"/>
              <a:t>with</a:t>
            </a:r>
            <a:r>
              <a:rPr lang="fr-CA" sz="1600" dirty="0"/>
              <a:t> </a:t>
            </a:r>
            <a:r>
              <a:rPr lang="fr-CA" sz="1600" dirty="0" err="1"/>
              <a:t>resources</a:t>
            </a:r>
            <a:r>
              <a:rPr lang="fr-CA" sz="1600" dirty="0"/>
              <a:t> </a:t>
            </a:r>
            <a:r>
              <a:rPr lang="fr-CA" sz="1600" dirty="0" err="1"/>
              <a:t>fully</a:t>
            </a:r>
            <a:r>
              <a:rPr lang="fr-CA" sz="1600" dirty="0"/>
              <a:t> </a:t>
            </a:r>
            <a:r>
              <a:rPr lang="fr-CA" sz="1600" dirty="0" err="1"/>
              <a:t>handled</a:t>
            </a:r>
            <a:r>
              <a:rPr lang="fr-CA" sz="1600" dirty="0"/>
              <a:t>, round down (</a:t>
            </a:r>
            <a:r>
              <a:rPr lang="fr-CA" sz="1600" dirty="0" err="1"/>
              <a:t>N</a:t>
            </a:r>
            <a:r>
              <a:rPr lang="fr-CA" sz="1600" baseline="-25000" dirty="0" err="1"/>
              <a:t>patch_proc</a:t>
            </a:r>
            <a:r>
              <a:rPr lang="fr-CA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/>
              <a:t>t</a:t>
            </a:r>
            <a:r>
              <a:rPr lang="fr-CA" sz="1600" i="1" baseline="-25000" dirty="0" err="1"/>
              <a:t>last</a:t>
            </a:r>
            <a:r>
              <a:rPr lang="fr-CA" sz="1600" dirty="0"/>
              <a:t> = Time </a:t>
            </a:r>
            <a:r>
              <a:rPr lang="fr-CA" sz="1600" dirty="0" err="1"/>
              <a:t>spent</a:t>
            </a:r>
            <a:r>
              <a:rPr lang="fr-CA" sz="1600" dirty="0"/>
              <a:t> </a:t>
            </a:r>
            <a:r>
              <a:rPr lang="fr-CA" sz="1600" dirty="0" err="1"/>
              <a:t>foraging</a:t>
            </a:r>
            <a:r>
              <a:rPr lang="fr-CA" sz="1600" dirty="0"/>
              <a:t> (i.e., </a:t>
            </a:r>
            <a:r>
              <a:rPr lang="fr-CA" sz="1600" dirty="0" err="1"/>
              <a:t>searching</a:t>
            </a:r>
            <a:r>
              <a:rPr lang="fr-CA" sz="1600" dirty="0"/>
              <a:t> and handling </a:t>
            </a:r>
            <a:r>
              <a:rPr lang="fr-CA" sz="1600" dirty="0" err="1"/>
              <a:t>marbles</a:t>
            </a:r>
            <a:r>
              <a:rPr lang="fr-CA" sz="1600" dirty="0"/>
              <a:t>) last patch =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fr-CA" sz="1600" i="1" baseline="-25000" dirty="0" err="1">
                <a:latin typeface="+mj-lt"/>
                <a:cs typeface="Arial" panose="020B0604020202020204" pitchFamily="34" charset="0"/>
              </a:rPr>
              <a:t>m</a:t>
            </a:r>
            <a:r>
              <a:rPr lang="fr-CA" sz="1600" i="1" baseline="-25000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=</a:t>
            </a:r>
            <a:r>
              <a:rPr lang="fr-CA" sz="1600" i="1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gain in the patches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that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was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partially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processe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 (i.e.,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early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fr-CA" sz="1600" dirty="0" err="1">
                <a:latin typeface="+mj-lt"/>
                <a:cs typeface="Arial" panose="020B0604020202020204" pitchFamily="34" charset="0"/>
              </a:rPr>
              <a:t>departure</a:t>
            </a:r>
            <a:r>
              <a:rPr lang="fr-CA" sz="1600" dirty="0"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53B54F-ABA1-441F-984A-C3122D96E444}"/>
              </a:ext>
            </a:extLst>
          </p:cNvPr>
          <p:cNvSpPr/>
          <p:nvPr/>
        </p:nvSpPr>
        <p:spPr>
          <a:xfrm>
            <a:off x="1019769" y="1653866"/>
            <a:ext cx="864096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FD6F7-9556-41D8-BB43-D250E498148B}"/>
              </a:ext>
            </a:extLst>
          </p:cNvPr>
          <p:cNvSpPr/>
          <p:nvPr/>
        </p:nvSpPr>
        <p:spPr>
          <a:xfrm>
            <a:off x="1883865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FABF4-DE88-4F9D-8119-82C622D4B684}"/>
              </a:ext>
            </a:extLst>
          </p:cNvPr>
          <p:cNvSpPr/>
          <p:nvPr/>
        </p:nvSpPr>
        <p:spPr>
          <a:xfrm>
            <a:off x="3538528" y="1653898"/>
            <a:ext cx="1080000" cy="28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731D8D-A692-4526-AE0E-FE474D823ACE}"/>
              </a:ext>
            </a:extLst>
          </p:cNvPr>
          <p:cNvSpPr txBox="1"/>
          <p:nvPr/>
        </p:nvSpPr>
        <p:spPr>
          <a:xfrm>
            <a:off x="1647009" y="1880746"/>
            <a:ext cx="124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/>
              <a:t>Searching</a:t>
            </a:r>
            <a:endParaRPr lang="fr-CA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ABF9239-0687-4C39-B4AE-0228AAB8FAA3}"/>
              </a:ext>
            </a:extLst>
          </p:cNvPr>
          <p:cNvSpPr txBox="1"/>
          <p:nvPr/>
        </p:nvSpPr>
        <p:spPr>
          <a:xfrm>
            <a:off x="1259632" y="1296034"/>
            <a:ext cx="99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endParaRPr lang="fr-CA" i="1" baseline="-25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7B779B-D9C0-490F-853C-D2071B96C741}"/>
              </a:ext>
            </a:extLst>
          </p:cNvPr>
          <p:cNvSpPr txBox="1"/>
          <p:nvPr/>
        </p:nvSpPr>
        <p:spPr>
          <a:xfrm>
            <a:off x="3573335" y="1908121"/>
            <a:ext cx="101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/>
              <a:t>Waiting</a:t>
            </a:r>
            <a:r>
              <a:rPr lang="fr-CA" sz="1600" dirty="0"/>
              <a:t> in refuge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5312F-D0CD-40D4-BDA8-C842B97992A0}"/>
              </a:ext>
            </a:extLst>
          </p:cNvPr>
          <p:cNvSpPr/>
          <p:nvPr/>
        </p:nvSpPr>
        <p:spPr>
          <a:xfrm>
            <a:off x="2419812" y="1653866"/>
            <a:ext cx="656297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E4C5A-BBB0-48D6-B6E5-241DADBD4915}"/>
              </a:ext>
            </a:extLst>
          </p:cNvPr>
          <p:cNvSpPr/>
          <p:nvPr/>
        </p:nvSpPr>
        <p:spPr>
          <a:xfrm>
            <a:off x="3070300" y="1653898"/>
            <a:ext cx="477146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7480-5374-4A1B-89A6-E3FFBBE72F25}"/>
              </a:ext>
            </a:extLst>
          </p:cNvPr>
          <p:cNvSpPr/>
          <p:nvPr/>
        </p:nvSpPr>
        <p:spPr>
          <a:xfrm>
            <a:off x="4618648" y="1653898"/>
            <a:ext cx="708166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931D4-D201-4EA1-AC34-A555F854013C}"/>
              </a:ext>
            </a:extLst>
          </p:cNvPr>
          <p:cNvSpPr/>
          <p:nvPr/>
        </p:nvSpPr>
        <p:spPr>
          <a:xfrm>
            <a:off x="5326814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B848D21-371D-4A1C-AA58-9E5AB6849709}"/>
              </a:ext>
            </a:extLst>
          </p:cNvPr>
          <p:cNvSpPr/>
          <p:nvPr/>
        </p:nvSpPr>
        <p:spPr>
          <a:xfrm rot="5400000">
            <a:off x="3752778" y="-1494678"/>
            <a:ext cx="189394" cy="5625514"/>
          </a:xfrm>
          <a:prstGeom prst="leftBrace">
            <a:avLst>
              <a:gd name="adj1" fmla="val 6005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414FC-973C-4B72-B91B-3D56B212CBD5}"/>
              </a:ext>
            </a:extLst>
          </p:cNvPr>
          <p:cNvSpPr/>
          <p:nvPr/>
        </p:nvSpPr>
        <p:spPr>
          <a:xfrm>
            <a:off x="5896340" y="1653866"/>
            <a:ext cx="864096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BB111B-80B6-47B2-AF6D-ABB128B9619B}"/>
              </a:ext>
            </a:extLst>
          </p:cNvPr>
          <p:cNvSpPr/>
          <p:nvPr/>
        </p:nvSpPr>
        <p:spPr>
          <a:xfrm>
            <a:off x="6760436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7EF1AF2-17CC-4BBB-AAC4-83BB422CD94D}"/>
              </a:ext>
            </a:extLst>
          </p:cNvPr>
          <p:cNvGrpSpPr/>
          <p:nvPr/>
        </p:nvGrpSpPr>
        <p:grpSpPr>
          <a:xfrm>
            <a:off x="6660232" y="1540573"/>
            <a:ext cx="1656184" cy="900259"/>
            <a:chOff x="6660232" y="1252541"/>
            <a:chExt cx="1656184" cy="900259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72F68B6-17EA-4DDE-83C1-AC414312AE68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1252541"/>
              <a:ext cx="0" cy="6460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èche : droite 19">
              <a:extLst>
                <a:ext uri="{FF2B5EF4-FFF2-40B4-BE49-F238E27FC236}">
                  <a16:creationId xmlns:a16="http://schemas.microsoft.com/office/drawing/2014/main" id="{595FFE3A-2A90-4782-9353-768440EF4E97}"/>
                </a:ext>
              </a:extLst>
            </p:cNvPr>
            <p:cNvSpPr/>
            <p:nvPr/>
          </p:nvSpPr>
          <p:spPr>
            <a:xfrm rot="14027899">
              <a:off x="6678925" y="1754800"/>
              <a:ext cx="343055" cy="1978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62368F2-DEDB-418C-A87D-3229917E2262}"/>
                </a:ext>
              </a:extLst>
            </p:cNvPr>
            <p:cNvSpPr txBox="1"/>
            <p:nvPr/>
          </p:nvSpPr>
          <p:spPr>
            <a:xfrm>
              <a:off x="7011649" y="1783468"/>
              <a:ext cx="1304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 err="1"/>
                <a:t>Incomplete</a:t>
              </a:r>
              <a:endParaRPr lang="fr-CA" dirty="0"/>
            </a:p>
          </p:txBody>
        </p: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CCB468D2-2737-4B5F-8425-7985A9F8BC3C}"/>
              </a:ext>
            </a:extLst>
          </p:cNvPr>
          <p:cNvSpPr txBox="1"/>
          <p:nvPr/>
        </p:nvSpPr>
        <p:spPr>
          <a:xfrm>
            <a:off x="1697816" y="5671189"/>
            <a:ext cx="36722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 err="1">
                <a:solidFill>
                  <a:schemeClr val="bg1"/>
                </a:solidFill>
              </a:rPr>
              <a:t>g</a:t>
            </a:r>
            <a:r>
              <a:rPr lang="fr-CA" sz="1600" i="1" baseline="-25000" dirty="0" err="1">
                <a:solidFill>
                  <a:schemeClr val="bg1"/>
                </a:solidFill>
              </a:rPr>
              <a:t>total</a:t>
            </a:r>
            <a:r>
              <a:rPr lang="fr-CA" sz="1600" i="1" dirty="0">
                <a:solidFill>
                  <a:schemeClr val="bg1"/>
                </a:solidFill>
              </a:rPr>
              <a:t> = g</a:t>
            </a:r>
            <a:r>
              <a:rPr lang="fr-CA" sz="1600" dirty="0">
                <a:solidFill>
                  <a:schemeClr val="bg1"/>
                </a:solidFill>
              </a:rPr>
              <a:t>(</a:t>
            </a:r>
            <a:r>
              <a:rPr lang="fr-CA" sz="1600" i="1" dirty="0">
                <a:solidFill>
                  <a:schemeClr val="bg1"/>
                </a:solidFill>
              </a:rPr>
              <a:t>m-1</a:t>
            </a:r>
            <a:r>
              <a:rPr lang="fr-CA" sz="1600" dirty="0">
                <a:solidFill>
                  <a:schemeClr val="bg1"/>
                </a:solidFill>
              </a:rPr>
              <a:t>) </a:t>
            </a:r>
            <a:r>
              <a:rPr lang="fr-CA" sz="1600" i="1" dirty="0" err="1">
                <a:solidFill>
                  <a:schemeClr val="bg1"/>
                </a:solidFill>
              </a:rPr>
              <a:t>N</a:t>
            </a:r>
            <a:r>
              <a:rPr lang="fr-CA" sz="1600" i="1" baseline="-25000" dirty="0" err="1">
                <a:solidFill>
                  <a:schemeClr val="bg1"/>
                </a:solidFill>
              </a:rPr>
              <a:t>patch_fully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+ </a:t>
            </a:r>
            <a:r>
              <a:rPr lang="fr-CA" sz="1600" i="1" dirty="0" err="1">
                <a:solidFill>
                  <a:schemeClr val="bg1"/>
                </a:solidFill>
              </a:rPr>
              <a:t>g</a:t>
            </a:r>
            <a:r>
              <a:rPr lang="fr-CA" sz="1600" i="1" baseline="-25000" dirty="0" err="1">
                <a:solidFill>
                  <a:schemeClr val="bg1"/>
                </a:solidFill>
              </a:rPr>
              <a:t>m</a:t>
            </a:r>
            <a:endParaRPr lang="fr-CA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>
                <a:solidFill>
                  <a:schemeClr val="bg1"/>
                </a:solidFill>
              </a:rPr>
              <a:t>T</a:t>
            </a:r>
            <a:r>
              <a:rPr lang="fr-CA" sz="1600" i="1" baseline="-25000" dirty="0">
                <a:solidFill>
                  <a:schemeClr val="bg1"/>
                </a:solidFill>
              </a:rPr>
              <a:t>h1</a:t>
            </a:r>
            <a:r>
              <a:rPr lang="fr-CA" sz="1600" dirty="0">
                <a:solidFill>
                  <a:schemeClr val="bg1"/>
                </a:solidFill>
              </a:rPr>
              <a:t> = </a:t>
            </a:r>
            <a:r>
              <a:rPr lang="fr-CA" sz="1600" i="1" dirty="0">
                <a:solidFill>
                  <a:schemeClr val="bg1"/>
                </a:solidFill>
              </a:rPr>
              <a:t>t </a:t>
            </a:r>
            <a:r>
              <a:rPr lang="fr-CA" sz="1600" i="1" dirty="0" err="1">
                <a:solidFill>
                  <a:schemeClr val="bg1"/>
                </a:solidFill>
              </a:rPr>
              <a:t>N</a:t>
            </a:r>
            <a:r>
              <a:rPr lang="fr-CA" sz="1600" i="1" baseline="-25000" dirty="0" err="1">
                <a:solidFill>
                  <a:schemeClr val="bg1"/>
                </a:solidFill>
              </a:rPr>
              <a:t>patch_fully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+ </a:t>
            </a:r>
            <a:r>
              <a:rPr lang="fr-CA" sz="1600" i="1" dirty="0" err="1">
                <a:solidFill>
                  <a:schemeClr val="bg1"/>
                </a:solidFill>
              </a:rPr>
              <a:t>t</a:t>
            </a:r>
            <a:r>
              <a:rPr lang="fr-CA" sz="1600" i="1" baseline="-25000" dirty="0" err="1">
                <a:solidFill>
                  <a:schemeClr val="bg1"/>
                </a:solidFill>
              </a:rPr>
              <a:t>last</a:t>
            </a:r>
            <a:endParaRPr lang="fr-CA" sz="1600" i="1" baseline="-25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>
                <a:solidFill>
                  <a:schemeClr val="bg1"/>
                </a:solidFill>
              </a:rPr>
              <a:t>T</a:t>
            </a:r>
            <a:r>
              <a:rPr lang="fr-CA" sz="1600" i="1" baseline="-25000" dirty="0">
                <a:solidFill>
                  <a:schemeClr val="bg1"/>
                </a:solidFill>
              </a:rPr>
              <a:t>s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= (1/</a:t>
            </a:r>
            <a:r>
              <a:rPr lang="fr-CA" sz="1600" dirty="0">
                <a:solidFill>
                  <a:schemeClr val="bg1"/>
                </a:solidFill>
                <a:sym typeface="Symbol" panose="05050102010706020507" pitchFamily="18" charset="2"/>
              </a:rPr>
              <a:t> </a:t>
            </a:r>
            <a:r>
              <a:rPr lang="fr-CA" sz="1600" baseline="-25000" dirty="0">
                <a:solidFill>
                  <a:schemeClr val="bg1"/>
                </a:solidFill>
              </a:rPr>
              <a:t>1</a:t>
            </a:r>
            <a:r>
              <a:rPr lang="fr-CA" sz="1600" dirty="0">
                <a:solidFill>
                  <a:schemeClr val="bg1"/>
                </a:solidFill>
              </a:rPr>
              <a:t>)</a:t>
            </a:r>
            <a:r>
              <a:rPr lang="fr-CA" sz="1600" dirty="0" err="1">
                <a:solidFill>
                  <a:schemeClr val="bg1"/>
                </a:solidFill>
              </a:rPr>
              <a:t>N</a:t>
            </a:r>
            <a:r>
              <a:rPr lang="fr-CA" sz="1600" baseline="-25000" dirty="0" err="1">
                <a:solidFill>
                  <a:schemeClr val="bg1"/>
                </a:solidFill>
              </a:rPr>
              <a:t>patch_fully</a:t>
            </a:r>
            <a:endParaRPr lang="fr-CA" sz="1600" dirty="0">
              <a:solidFill>
                <a:schemeClr val="bg1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7DE417F-4005-4078-B582-7E8F0BD8316D}"/>
              </a:ext>
            </a:extLst>
          </p:cNvPr>
          <p:cNvSpPr/>
          <p:nvPr/>
        </p:nvSpPr>
        <p:spPr>
          <a:xfrm>
            <a:off x="298048" y="4221088"/>
            <a:ext cx="8640959" cy="24482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899E68-2549-4281-8033-503D0EC6020B}"/>
              </a:ext>
            </a:extLst>
          </p:cNvPr>
          <p:cNvSpPr txBox="1"/>
          <p:nvPr/>
        </p:nvSpPr>
        <p:spPr>
          <a:xfrm>
            <a:off x="3670598" y="755411"/>
            <a:ext cx="28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endParaRPr lang="fr-CA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DFCB042-E403-4C26-8989-5F880B54268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620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0968C3-4C71-4D6F-990C-CC24A88F8755}"/>
              </a:ext>
            </a:extLst>
          </p:cNvPr>
          <p:cNvSpPr txBox="1"/>
          <p:nvPr/>
        </p:nvSpPr>
        <p:spPr>
          <a:xfrm>
            <a:off x="611560" y="4462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Inter-patch </a:t>
            </a:r>
            <a:r>
              <a:rPr lang="fr-CA" sz="2800" b="1" dirty="0" err="1">
                <a:solidFill>
                  <a:schemeClr val="bg1"/>
                </a:solidFill>
              </a:rPr>
              <a:t>level</a:t>
            </a:r>
            <a:r>
              <a:rPr lang="fr-CA" sz="2800" b="1" dirty="0">
                <a:solidFill>
                  <a:schemeClr val="bg1"/>
                </a:solidFill>
              </a:rPr>
              <a:t> over </a:t>
            </a:r>
            <a:r>
              <a:rPr lang="fr-CA" sz="2800" b="1" dirty="0" err="1">
                <a:solidFill>
                  <a:schemeClr val="bg1"/>
                </a:solidFill>
              </a:rPr>
              <a:t>relatively</a:t>
            </a:r>
            <a:r>
              <a:rPr lang="fr-CA" sz="2800" b="1" dirty="0">
                <a:solidFill>
                  <a:schemeClr val="bg1"/>
                </a:solidFill>
              </a:rPr>
              <a:t> </a:t>
            </a:r>
            <a:r>
              <a:rPr lang="fr-CA" sz="2800" b="1" dirty="0">
                <a:solidFill>
                  <a:srgbClr val="FFFF00"/>
                </a:solidFill>
              </a:rPr>
              <a:t>short </a:t>
            </a:r>
            <a:r>
              <a:rPr lang="fr-CA" sz="2800" b="1" dirty="0" err="1">
                <a:solidFill>
                  <a:srgbClr val="FFFF00"/>
                </a:solidFill>
              </a:rPr>
              <a:t>periods</a:t>
            </a:r>
            <a:r>
              <a:rPr lang="fr-CA" sz="2800" b="1" dirty="0">
                <a:solidFill>
                  <a:srgbClr val="FFFF00"/>
                </a:solidFill>
              </a:rPr>
              <a:t> of time</a:t>
            </a:r>
          </a:p>
        </p:txBody>
      </p:sp>
    </p:spTree>
    <p:extLst>
      <p:ext uri="{BB962C8B-B14F-4D97-AF65-F5344CB8AC3E}">
        <p14:creationId xmlns:p14="http://schemas.microsoft.com/office/powerpoint/2010/main" val="3648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7" grpId="0" animBg="1"/>
      <p:bldP spid="47" grpId="1" animBg="1"/>
      <p:bldP spid="45" grpId="0" animBg="1"/>
      <p:bldP spid="45" grpId="1" animBg="1"/>
      <p:bldP spid="17" grpId="0"/>
      <p:bldP spid="17" grpId="1"/>
      <p:bldP spid="46" grpId="0"/>
      <p:bldP spid="46" grpId="1"/>
      <p:bldP spid="57" grpId="0"/>
      <p:bldP spid="57" grpId="1"/>
      <p:bldP spid="2" grpId="0" animBg="1"/>
      <p:bldP spid="3" grpId="0" animBg="1"/>
      <p:bldP spid="7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42" grpId="0" animBg="1"/>
      <p:bldP spid="43" grpId="0"/>
      <p:bldP spid="43" grpId="1"/>
      <p:bldP spid="23" grpId="0" animBg="1"/>
      <p:bldP spid="23" grpId="1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ZoneTexte 53">
            <a:extLst>
              <a:ext uri="{FF2B5EF4-FFF2-40B4-BE49-F238E27FC236}">
                <a16:creationId xmlns:a16="http://schemas.microsoft.com/office/drawing/2014/main" id="{6C6AE05D-DC19-40AE-9336-9EDEEA766676}"/>
              </a:ext>
            </a:extLst>
          </p:cNvPr>
          <p:cNvSpPr txBox="1"/>
          <p:nvPr/>
        </p:nvSpPr>
        <p:spPr>
          <a:xfrm>
            <a:off x="3670598" y="755412"/>
            <a:ext cx="68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endParaRPr lang="fr-CA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4F7E180-68EC-4938-A268-4754FFC64803}"/>
              </a:ext>
            </a:extLst>
          </p:cNvPr>
          <p:cNvGrpSpPr/>
          <p:nvPr/>
        </p:nvGrpSpPr>
        <p:grpSpPr>
          <a:xfrm>
            <a:off x="1046008" y="1124743"/>
            <a:ext cx="6034202" cy="1296143"/>
            <a:chOff x="1190024" y="549133"/>
            <a:chExt cx="6034202" cy="13764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56B34B-4ACA-4C78-A8C7-CF6EC66B95A9}"/>
                </a:ext>
              </a:extLst>
            </p:cNvPr>
            <p:cNvSpPr/>
            <p:nvPr/>
          </p:nvSpPr>
          <p:spPr>
            <a:xfrm>
              <a:off x="1193751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F682AF5-26B8-43D4-8F92-33B3E81BFDBC}"/>
                </a:ext>
              </a:extLst>
            </p:cNvPr>
            <p:cNvSpPr/>
            <p:nvPr/>
          </p:nvSpPr>
          <p:spPr>
            <a:xfrm>
              <a:off x="2057847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D08AEC-5A6F-4354-A8B9-8793C01C9007}"/>
                </a:ext>
              </a:extLst>
            </p:cNvPr>
            <p:cNvSpPr/>
            <p:nvPr/>
          </p:nvSpPr>
          <p:spPr>
            <a:xfrm>
              <a:off x="4704130" y="1074254"/>
              <a:ext cx="1080000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7F45B7C-5778-455C-B8CE-DCBC63BF966F}"/>
                </a:ext>
              </a:extLst>
            </p:cNvPr>
            <p:cNvSpPr/>
            <p:nvPr/>
          </p:nvSpPr>
          <p:spPr>
            <a:xfrm>
              <a:off x="2627784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042E17-29E6-477D-B6AB-EEFE34EBC357}"/>
                </a:ext>
              </a:extLst>
            </p:cNvPr>
            <p:cNvSpPr/>
            <p:nvPr/>
          </p:nvSpPr>
          <p:spPr>
            <a:xfrm>
              <a:off x="4134009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F9E59F-6F05-4C99-B0C6-F4ACFC8F4F7F}"/>
                </a:ext>
              </a:extLst>
            </p:cNvPr>
            <p:cNvSpPr/>
            <p:nvPr/>
          </p:nvSpPr>
          <p:spPr>
            <a:xfrm>
              <a:off x="5784130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6D5A47-D322-4044-A009-3C595A5B5F31}"/>
                </a:ext>
              </a:extLst>
            </p:cNvPr>
            <p:cNvSpPr/>
            <p:nvPr/>
          </p:nvSpPr>
          <p:spPr>
            <a:xfrm>
              <a:off x="6648226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BE763E-55EE-4472-A1DB-FA6D688FF89C}"/>
                </a:ext>
              </a:extLst>
            </p:cNvPr>
            <p:cNvSpPr/>
            <p:nvPr/>
          </p:nvSpPr>
          <p:spPr>
            <a:xfrm>
              <a:off x="3479801" y="1074254"/>
              <a:ext cx="720000" cy="28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1DC717F-2538-487A-AF0F-4C7A3DCDBCBD}"/>
                </a:ext>
              </a:extLst>
            </p:cNvPr>
            <p:cNvSpPr txBox="1"/>
            <p:nvPr/>
          </p:nvSpPr>
          <p:spPr>
            <a:xfrm>
              <a:off x="1473382" y="692696"/>
              <a:ext cx="1010386" cy="392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i="1" dirty="0"/>
                <a:t>t</a:t>
              </a:r>
              <a:endParaRPr lang="fr-CA" i="1" baseline="-25000" dirty="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F6FEA1AB-7C40-4A03-B306-DBE76959474A}"/>
                </a:ext>
              </a:extLst>
            </p:cNvPr>
            <p:cNvSpPr txBox="1"/>
            <p:nvPr/>
          </p:nvSpPr>
          <p:spPr>
            <a:xfrm>
              <a:off x="3416412" y="1340768"/>
              <a:ext cx="1011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/>
                <a:t>Waiting</a:t>
              </a:r>
              <a:r>
                <a:rPr lang="fr-CA" sz="1600" dirty="0"/>
                <a:t> in refuge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1DA9FC9F-06E7-484C-993C-1B3F55AA8B0F}"/>
                </a:ext>
              </a:extLst>
            </p:cNvPr>
            <p:cNvSpPr txBox="1"/>
            <p:nvPr/>
          </p:nvSpPr>
          <p:spPr>
            <a:xfrm>
              <a:off x="1779639" y="1362254"/>
              <a:ext cx="1244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/>
                <a:t>Searching</a:t>
              </a:r>
              <a:endParaRPr lang="fr-CA" sz="1600" dirty="0"/>
            </a:p>
          </p:txBody>
        </p:sp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B217AADD-C9DE-49E3-B128-A1C2E152A21F}"/>
                </a:ext>
              </a:extLst>
            </p:cNvPr>
            <p:cNvSpPr/>
            <p:nvPr/>
          </p:nvSpPr>
          <p:spPr>
            <a:xfrm rot="5400000">
              <a:off x="3818115" y="-2078958"/>
              <a:ext cx="369332" cy="5625514"/>
            </a:xfrm>
            <a:prstGeom prst="leftBrace">
              <a:avLst>
                <a:gd name="adj1" fmla="val 6005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E015F3C2-5523-4F0B-A177-DB77AE71DCEF}"/>
              </a:ext>
            </a:extLst>
          </p:cNvPr>
          <p:cNvSpPr/>
          <p:nvPr/>
        </p:nvSpPr>
        <p:spPr>
          <a:xfrm>
            <a:off x="1691680" y="5602014"/>
            <a:ext cx="3528392" cy="92333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B81DC952-42AF-4432-B43C-FEC6A951671E}"/>
              </a:ext>
            </a:extLst>
          </p:cNvPr>
          <p:cNvSpPr/>
          <p:nvPr/>
        </p:nvSpPr>
        <p:spPr>
          <a:xfrm>
            <a:off x="1566922" y="4725144"/>
            <a:ext cx="7181542" cy="756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AE6A71-EEF8-4B83-B71B-E90AD6A04A1C}"/>
              </a:ext>
            </a:extLst>
          </p:cNvPr>
          <p:cNvSpPr txBox="1"/>
          <p:nvPr/>
        </p:nvSpPr>
        <p:spPr>
          <a:xfrm>
            <a:off x="1602768" y="4509120"/>
            <a:ext cx="7243183" cy="91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 err="1"/>
              <a:t>N</a:t>
            </a:r>
            <a:r>
              <a:rPr lang="fr-CA" baseline="-25000" dirty="0" err="1"/>
              <a:t>patch_fully</a:t>
            </a:r>
            <a:r>
              <a:rPr lang="fr-CA" dirty="0"/>
              <a:t> = round up (</a:t>
            </a:r>
            <a:r>
              <a:rPr lang="fr-CA" dirty="0" err="1"/>
              <a:t>N</a:t>
            </a:r>
            <a:r>
              <a:rPr lang="fr-CA" baseline="-25000" dirty="0" err="1"/>
              <a:t>patch_proc</a:t>
            </a:r>
            <a:r>
              <a:rPr lang="fr-CA" dirty="0"/>
              <a:t>), nb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resource</a:t>
            </a:r>
            <a:r>
              <a:rPr lang="fr-CA" dirty="0"/>
              <a:t> patches </a:t>
            </a:r>
            <a:r>
              <a:rPr lang="fr-CA" dirty="0" err="1"/>
              <a:t>fully</a:t>
            </a:r>
            <a:r>
              <a:rPr lang="fr-CA" dirty="0"/>
              <a:t> </a:t>
            </a:r>
            <a:r>
              <a:rPr lang="fr-CA" dirty="0" err="1"/>
              <a:t>handled</a:t>
            </a:r>
            <a:endParaRPr lang="fr-CA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 err="1"/>
              <a:t>t</a:t>
            </a:r>
            <a:r>
              <a:rPr lang="fr-CA" baseline="-25000" dirty="0" err="1"/>
              <a:t>search</a:t>
            </a:r>
            <a:r>
              <a:rPr lang="fr-CA" dirty="0"/>
              <a:t> =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+mj-lt"/>
                <a:cs typeface="Arial" panose="020B0604020202020204" pitchFamily="34" charset="0"/>
              </a:rPr>
              <a:t>Δ</a:t>
            </a:r>
            <a:r>
              <a:rPr lang="fr-CA" dirty="0">
                <a:latin typeface="+mj-lt"/>
                <a:cs typeface="Arial" panose="020B0604020202020204" pitchFamily="34" charset="0"/>
              </a:rPr>
              <a:t>r – </a:t>
            </a:r>
            <a:r>
              <a:rPr lang="fr-CA" i="1" dirty="0" err="1">
                <a:latin typeface="+mj-lt"/>
                <a:cs typeface="Arial" panose="020B0604020202020204" pitchFamily="34" charset="0"/>
              </a:rPr>
              <a:t>h</a:t>
            </a:r>
            <a:r>
              <a:rPr lang="fr-CA" i="1" baseline="-25000" dirty="0" err="1">
                <a:latin typeface="+mj-lt"/>
                <a:cs typeface="Arial" panose="020B0604020202020204" pitchFamily="34" charset="0"/>
              </a:rPr>
              <a:t>patch</a:t>
            </a:r>
            <a:r>
              <a:rPr lang="fr-CA" i="1" dirty="0"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3ED3877-658C-4F29-AEF5-44D1824136E0}"/>
              </a:ext>
            </a:extLst>
          </p:cNvPr>
          <p:cNvSpPr txBox="1"/>
          <p:nvPr/>
        </p:nvSpPr>
        <p:spPr>
          <a:xfrm>
            <a:off x="1724171" y="5583380"/>
            <a:ext cx="3672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 err="1">
                <a:solidFill>
                  <a:schemeClr val="bg1"/>
                </a:solidFill>
              </a:rPr>
              <a:t>g</a:t>
            </a:r>
            <a:r>
              <a:rPr lang="fr-CA" i="1" baseline="-25000" dirty="0" err="1">
                <a:solidFill>
                  <a:schemeClr val="bg1"/>
                </a:solidFill>
              </a:rPr>
              <a:t>total</a:t>
            </a:r>
            <a:r>
              <a:rPr lang="fr-CA" i="1" dirty="0">
                <a:solidFill>
                  <a:schemeClr val="bg1"/>
                </a:solidFill>
              </a:rPr>
              <a:t> = g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dirty="0">
                <a:solidFill>
                  <a:schemeClr val="bg1"/>
                </a:solidFill>
              </a:rPr>
              <a:t>) </a:t>
            </a:r>
            <a:r>
              <a:rPr lang="fr-CA" i="1" dirty="0" err="1">
                <a:solidFill>
                  <a:schemeClr val="bg1"/>
                </a:solidFill>
              </a:rPr>
              <a:t>N</a:t>
            </a:r>
            <a:r>
              <a:rPr lang="fr-CA" i="1" baseline="-25000" dirty="0" err="1">
                <a:solidFill>
                  <a:schemeClr val="bg1"/>
                </a:solidFill>
              </a:rPr>
              <a:t>patch_fully</a:t>
            </a:r>
            <a:endParaRPr lang="fr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i="1" baseline="-25000" dirty="0">
                <a:solidFill>
                  <a:schemeClr val="bg1"/>
                </a:solidFill>
              </a:rPr>
              <a:t>h</a:t>
            </a:r>
            <a:r>
              <a:rPr lang="fr-CA" dirty="0">
                <a:solidFill>
                  <a:schemeClr val="bg1"/>
                </a:solidFill>
              </a:rPr>
              <a:t> = </a:t>
            </a:r>
            <a:r>
              <a:rPr lang="fr-CA" sz="1800" i="1" dirty="0">
                <a:solidFill>
                  <a:schemeClr val="bg1"/>
                </a:solidFill>
              </a:rPr>
              <a:t>t </a:t>
            </a:r>
            <a:r>
              <a:rPr lang="fr-CA" i="1" dirty="0" err="1">
                <a:solidFill>
                  <a:schemeClr val="bg1"/>
                </a:solidFill>
              </a:rPr>
              <a:t>N</a:t>
            </a:r>
            <a:r>
              <a:rPr lang="fr-CA" i="1" baseline="-25000" dirty="0" err="1">
                <a:solidFill>
                  <a:schemeClr val="bg1"/>
                </a:solidFill>
              </a:rPr>
              <a:t>patch_fully</a:t>
            </a:r>
            <a:endParaRPr lang="fr-CA" i="1" baseline="-25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i="1" baseline="-25000" dirty="0">
                <a:solidFill>
                  <a:schemeClr val="bg1"/>
                </a:solidFill>
              </a:rPr>
              <a:t>s</a:t>
            </a:r>
            <a:r>
              <a:rPr lang="fr-CA" i="1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= (1/</a:t>
            </a:r>
            <a:r>
              <a:rPr lang="fr-CA" dirty="0">
                <a:solidFill>
                  <a:schemeClr val="bg1"/>
                </a:solidFill>
                <a:sym typeface="Symbol" panose="05050102010706020507" pitchFamily="18" charset="2"/>
              </a:rPr>
              <a:t> </a:t>
            </a:r>
            <a:r>
              <a:rPr lang="fr-CA" baseline="-25000" dirty="0">
                <a:solidFill>
                  <a:schemeClr val="bg1"/>
                </a:solidFill>
              </a:rPr>
              <a:t>1</a:t>
            </a:r>
            <a:r>
              <a:rPr lang="fr-CA" dirty="0">
                <a:solidFill>
                  <a:schemeClr val="bg1"/>
                </a:solidFill>
              </a:rPr>
              <a:t>)</a:t>
            </a:r>
            <a:r>
              <a:rPr lang="fr-CA" baseline="-25000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 err="1">
                <a:solidFill>
                  <a:schemeClr val="bg1"/>
                </a:solidFill>
              </a:rPr>
              <a:t>N</a:t>
            </a:r>
            <a:r>
              <a:rPr lang="fr-CA" baseline="-25000" dirty="0" err="1">
                <a:solidFill>
                  <a:schemeClr val="bg1"/>
                </a:solidFill>
              </a:rPr>
              <a:t>patch_fully</a:t>
            </a:r>
            <a:r>
              <a:rPr lang="fr-CA" baseline="-25000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– 1)</a:t>
            </a:r>
            <a:r>
              <a:rPr lang="fr-CA" baseline="-25000" dirty="0">
                <a:solidFill>
                  <a:schemeClr val="bg1"/>
                </a:solidFill>
              </a:rPr>
              <a:t>  </a:t>
            </a:r>
            <a:r>
              <a:rPr lang="fr-CA" dirty="0">
                <a:solidFill>
                  <a:schemeClr val="bg1"/>
                </a:solidFill>
                <a:latin typeface="+mj-lt"/>
              </a:rPr>
              <a:t>+ </a:t>
            </a:r>
            <a:r>
              <a:rPr lang="fr-CA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</a:t>
            </a:r>
            <a:r>
              <a:rPr lang="fr-CA" i="1" baseline="-25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search</a:t>
            </a:r>
            <a:endParaRPr lang="fr-CA" sz="1800" i="1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E24AF2C5-06D6-4927-9D74-5AA5DC14E33C}"/>
              </a:ext>
            </a:extLst>
          </p:cNvPr>
          <p:cNvSpPr/>
          <p:nvPr/>
        </p:nvSpPr>
        <p:spPr>
          <a:xfrm>
            <a:off x="298048" y="4149080"/>
            <a:ext cx="8640959" cy="25202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0BB6DB7-9C44-4C79-A6CA-2BF188E55998}"/>
              </a:ext>
            </a:extLst>
          </p:cNvPr>
          <p:cNvSpPr/>
          <p:nvPr/>
        </p:nvSpPr>
        <p:spPr>
          <a:xfrm>
            <a:off x="899592" y="4293096"/>
            <a:ext cx="7200800" cy="33807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D50DD31D-6D76-4747-8B9F-730CB3D35626}"/>
              </a:ext>
            </a:extLst>
          </p:cNvPr>
          <p:cNvSpPr txBox="1"/>
          <p:nvPr/>
        </p:nvSpPr>
        <p:spPr>
          <a:xfrm>
            <a:off x="966749" y="4293096"/>
            <a:ext cx="806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/>
              <a:t>If (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600" dirty="0"/>
              <a:t>- </a:t>
            </a:r>
            <a:r>
              <a:rPr lang="fr-CA" sz="1600" i="1" dirty="0"/>
              <a:t>h</a:t>
            </a:r>
            <a:r>
              <a:rPr lang="fr-CA" sz="1600" i="1" baseline="-25000" dirty="0"/>
              <a:t>partch1</a:t>
            </a:r>
            <a:r>
              <a:rPr lang="fr-CA" sz="1600" i="1" dirty="0"/>
              <a:t> </a:t>
            </a:r>
            <a:r>
              <a:rPr lang="fr-CA" sz="1600" dirty="0"/>
              <a:t>≥ 0) </a:t>
            </a:r>
            <a:r>
              <a:rPr lang="fr-CA" sz="1600" dirty="0">
                <a:sym typeface="Wingdings" panose="05000000000000000000" pitchFamily="2" charset="2"/>
              </a:rPr>
              <a:t></a:t>
            </a:r>
            <a:r>
              <a:rPr lang="fr-CA" sz="1600" dirty="0"/>
              <a:t> Prey </a:t>
            </a:r>
            <a:r>
              <a:rPr lang="fr-CA" sz="1600" dirty="0" err="1"/>
              <a:t>had</a:t>
            </a:r>
            <a:r>
              <a:rPr lang="fr-CA" sz="1600" dirty="0"/>
              <a:t> the time to </a:t>
            </a:r>
            <a:r>
              <a:rPr lang="fr-CA" sz="1600" dirty="0" err="1"/>
              <a:t>completely</a:t>
            </a:r>
            <a:r>
              <a:rPr lang="fr-CA" sz="1600" dirty="0"/>
              <a:t> </a:t>
            </a:r>
            <a:r>
              <a:rPr lang="fr-CA" sz="1600" dirty="0" err="1"/>
              <a:t>handle</a:t>
            </a:r>
            <a:r>
              <a:rPr lang="fr-CA" sz="1600" dirty="0"/>
              <a:t> the last patch </a:t>
            </a:r>
            <a:r>
              <a:rPr lang="fr-CA" sz="1600" dirty="0" err="1"/>
              <a:t>visited</a:t>
            </a:r>
            <a:endParaRPr lang="fr-CA" sz="1600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FCD50D5D-636F-4967-8782-0CA140EA867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620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375F67D-C944-468F-A0C4-C66BDE6F313D}"/>
              </a:ext>
            </a:extLst>
          </p:cNvPr>
          <p:cNvSpPr txBox="1"/>
          <p:nvPr/>
        </p:nvSpPr>
        <p:spPr>
          <a:xfrm>
            <a:off x="586080" y="44624"/>
            <a:ext cx="82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Inter-patch </a:t>
            </a:r>
            <a:r>
              <a:rPr lang="fr-CA" sz="2800" b="1" dirty="0" err="1">
                <a:solidFill>
                  <a:schemeClr val="bg1"/>
                </a:solidFill>
              </a:rPr>
              <a:t>level</a:t>
            </a:r>
            <a:r>
              <a:rPr lang="fr-CA" sz="2800" b="1" dirty="0">
                <a:solidFill>
                  <a:schemeClr val="bg1"/>
                </a:solidFill>
              </a:rPr>
              <a:t> over </a:t>
            </a:r>
            <a:r>
              <a:rPr lang="fr-CA" sz="2800" b="1" dirty="0" err="1">
                <a:solidFill>
                  <a:schemeClr val="bg1"/>
                </a:solidFill>
              </a:rPr>
              <a:t>relatively</a:t>
            </a:r>
            <a:r>
              <a:rPr lang="fr-CA" sz="2800" b="1" dirty="0">
                <a:solidFill>
                  <a:schemeClr val="bg1"/>
                </a:solidFill>
              </a:rPr>
              <a:t> </a:t>
            </a:r>
            <a:r>
              <a:rPr lang="fr-CA" sz="2800" b="1" dirty="0">
                <a:solidFill>
                  <a:srgbClr val="FFFF00"/>
                </a:solidFill>
              </a:rPr>
              <a:t>short </a:t>
            </a:r>
            <a:r>
              <a:rPr lang="fr-CA" sz="2800" b="1" dirty="0" err="1">
                <a:solidFill>
                  <a:srgbClr val="FFFF00"/>
                </a:solidFill>
              </a:rPr>
              <a:t>periods</a:t>
            </a:r>
            <a:r>
              <a:rPr lang="fr-CA" sz="2800" b="1" dirty="0">
                <a:solidFill>
                  <a:srgbClr val="FFFF00"/>
                </a:solidFill>
              </a:rPr>
              <a:t> of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DCA7571-B7CA-486B-BDA2-57BBA52F1C57}"/>
                  </a:ext>
                </a:extLst>
              </p:cNvPr>
              <p:cNvSpPr txBox="1"/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CA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∗)</m:t>
                    </m:r>
                  </m:oMath>
                </a14:m>
                <a:r>
                  <a:rPr lang="fr-CA" sz="16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>
                          <m:sSubPr>
                            <m:ctrlPr>
                              <a:rPr lang="en-CA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fr-CA" sz="1600" dirty="0">
                  <a:sym typeface="Symbol" panose="05050102010706020507" pitchFamily="18" charset="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–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 =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s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h</a:t>
                </a:r>
                <a:r>
                  <a:rPr lang="fr-CA" sz="1400" dirty="0"/>
                  <a:t>, i.e., </a:t>
                </a: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: Total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>
                    <a:sym typeface="Symbol" panose="05050102010706020507" pitchFamily="18" charset="2"/>
                  </a:rPr>
                  <a:t>’</a:t>
                </a:r>
                <a:r>
                  <a:rPr lang="fr-CA" sz="1400" dirty="0"/>
                  <a:t>= </a:t>
                </a:r>
                <a:r>
                  <a:rPr lang="fr-CA" sz="1400" i="1" dirty="0" err="1"/>
                  <a:t>aN</a:t>
                </a:r>
                <a:r>
                  <a:rPr lang="fr-CA" sz="1400" i="1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long-</a:t>
                </a:r>
                <a:r>
                  <a:rPr lang="fr-CA" sz="1400" dirty="0" err="1"/>
                  <a:t>term</a:t>
                </a:r>
                <a:r>
                  <a:rPr lang="fr-CA" sz="1400" dirty="0"/>
                  <a:t> rate </a:t>
                </a:r>
                <a:r>
                  <a:rPr lang="fr-CA" sz="1400" dirty="0" err="1"/>
                  <a:t>encounter</a:t>
                </a:r>
                <a:r>
                  <a:rPr lang="fr-CA" sz="1400" dirty="0"/>
                  <a:t> </a:t>
                </a:r>
                <a:r>
                  <a:rPr lang="fr-CA" sz="1400" dirty="0" err="1"/>
                  <a:t>with</a:t>
                </a:r>
                <a:r>
                  <a:rPr lang="fr-CA" sz="1400" dirty="0"/>
                  <a:t> patches (patch/min)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 = 1/</a:t>
                </a:r>
                <a:r>
                  <a:rPr lang="fr-CA" sz="1400" dirty="0">
                    <a:sym typeface="Symbol" panose="05050102010706020507" pitchFamily="18" charset="2"/>
                  </a:rPr>
                  <a:t> ’</a:t>
                </a:r>
                <a:r>
                  <a:rPr lang="fr-CA" sz="1400" baseline="-25000" dirty="0"/>
                  <a:t>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(</a:t>
                </a:r>
                <a:r>
                  <a:rPr lang="fr-CA" sz="1400" i="1" dirty="0"/>
                  <a:t>t</a:t>
                </a:r>
                <a:r>
                  <a:rPr lang="fr-CA" sz="1400" dirty="0"/>
                  <a:t>) in </a:t>
                </a:r>
                <a:r>
                  <a:rPr lang="fr-CA" sz="1400" dirty="0" err="1"/>
                  <a:t>each</a:t>
                </a:r>
                <a:r>
                  <a:rPr lang="fr-CA" sz="1400" dirty="0"/>
                  <a:t> patch</a:t>
                </a:r>
                <a:endParaRPr lang="fr-CA" sz="1400" baseline="-25000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N</a:t>
                </a:r>
                <a:r>
                  <a:rPr lang="fr-CA" sz="1400" baseline="-25000" dirty="0" err="1"/>
                  <a:t>patch_proc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-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)/</a:t>
                </a:r>
                <a:r>
                  <a:rPr lang="fr-CA" sz="1400" i="1" dirty="0" err="1"/>
                  <a:t>t</a:t>
                </a:r>
                <a:r>
                  <a:rPr lang="fr-CA" sz="1400" i="1" baseline="-25000" dirty="0" err="1"/>
                  <a:t>sh</a:t>
                </a:r>
                <a:r>
                  <a:rPr lang="fr-CA" sz="1400" dirty="0"/>
                  <a:t>, nb patches </a:t>
                </a:r>
                <a:r>
                  <a:rPr lang="fr-CA" sz="1400" dirty="0" err="1"/>
                  <a:t>visited</a:t>
                </a:r>
                <a:r>
                  <a:rPr lang="fr-CA" sz="1400" dirty="0"/>
                  <a:t> (</a:t>
                </a:r>
                <a:r>
                  <a:rPr lang="fr-CA" sz="1400" dirty="0" err="1"/>
                  <a:t>including</a:t>
                </a:r>
                <a:r>
                  <a:rPr lang="fr-CA" sz="1400" dirty="0"/>
                  <a:t> time to </a:t>
                </a:r>
                <a:r>
                  <a:rPr lang="fr-CA" sz="1400" dirty="0" err="1"/>
                  <a:t>search</a:t>
                </a:r>
                <a:r>
                  <a:rPr lang="fr-CA" sz="1400" dirty="0"/>
                  <a:t> and </a:t>
                </a:r>
                <a:r>
                  <a:rPr lang="fr-CA" sz="1400" dirty="0" err="1"/>
                  <a:t>handle</a:t>
                </a:r>
                <a:r>
                  <a:rPr lang="fr-CA" sz="1400" dirty="0"/>
                  <a:t> </a:t>
                </a:r>
                <a:r>
                  <a:rPr lang="fr-CA" sz="1400" dirty="0" err="1"/>
                  <a:t>marbles</a:t>
                </a:r>
                <a:r>
                  <a:rPr lang="fr-CA" sz="1400" dirty="0"/>
                  <a:t> in a patch)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el-G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fr-CA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-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 modulo </a:t>
                </a:r>
                <a:r>
                  <a:rPr lang="fr-CA" sz="1400" i="1" dirty="0" err="1"/>
                  <a:t>N</a:t>
                </a:r>
                <a:r>
                  <a:rPr lang="fr-CA" sz="1400" i="1" baseline="-25000" dirty="0" err="1"/>
                  <a:t>patch_proc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remaining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given</a:t>
                </a:r>
                <a:r>
                  <a:rPr lang="fr-CA" sz="1400" dirty="0"/>
                  <a:t> </a:t>
                </a:r>
                <a:r>
                  <a:rPr lang="fr-CA" sz="1400" dirty="0" err="1"/>
                  <a:t>that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prey</a:t>
                </a:r>
                <a:r>
                  <a:rPr lang="fr-CA" sz="1400" dirty="0"/>
                  <a:t> start the </a:t>
                </a:r>
                <a:r>
                  <a:rPr lang="fr-CA" sz="1400" dirty="0" err="1"/>
                  <a:t>game</a:t>
                </a:r>
                <a:r>
                  <a:rPr lang="fr-CA" sz="1400" dirty="0"/>
                  <a:t> in a </a:t>
                </a:r>
                <a:r>
                  <a:rPr lang="fr-CA" sz="1400" dirty="0" err="1"/>
                  <a:t>resource</a:t>
                </a:r>
                <a:r>
                  <a:rPr lang="fr-CA" sz="1400" dirty="0"/>
                  <a:t> patch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DCA7571-B7CA-486B-BDA2-57BBA52F1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blipFill>
                <a:blip r:embed="rId2"/>
                <a:stretch>
                  <a:fillRect l="-70" t="-16944" b="-99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e 25">
            <a:extLst>
              <a:ext uri="{FF2B5EF4-FFF2-40B4-BE49-F238E27FC236}">
                <a16:creationId xmlns:a16="http://schemas.microsoft.com/office/drawing/2014/main" id="{58847727-4349-481F-929E-103F4B26DBC5}"/>
              </a:ext>
            </a:extLst>
          </p:cNvPr>
          <p:cNvGrpSpPr/>
          <p:nvPr/>
        </p:nvGrpSpPr>
        <p:grpSpPr>
          <a:xfrm>
            <a:off x="6680285" y="1524855"/>
            <a:ext cx="1656184" cy="1177258"/>
            <a:chOff x="6660232" y="1252541"/>
            <a:chExt cx="1656184" cy="1177258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FE35B28-05A2-4127-9B3F-AADD23E1DC8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1252541"/>
              <a:ext cx="0" cy="6460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èche : droite 34">
              <a:extLst>
                <a:ext uri="{FF2B5EF4-FFF2-40B4-BE49-F238E27FC236}">
                  <a16:creationId xmlns:a16="http://schemas.microsoft.com/office/drawing/2014/main" id="{D4C57928-278F-40E8-A52D-9FEC2DC89C7D}"/>
                </a:ext>
              </a:extLst>
            </p:cNvPr>
            <p:cNvSpPr/>
            <p:nvPr/>
          </p:nvSpPr>
          <p:spPr>
            <a:xfrm rot="14027899">
              <a:off x="6678925" y="1754800"/>
              <a:ext cx="343055" cy="1978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5F0510-CAF5-46E4-A7DA-33EE7CDEE99C}"/>
                </a:ext>
              </a:extLst>
            </p:cNvPr>
            <p:cNvSpPr txBox="1"/>
            <p:nvPr/>
          </p:nvSpPr>
          <p:spPr>
            <a:xfrm>
              <a:off x="7011649" y="1783468"/>
              <a:ext cx="1304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 err="1"/>
                <a:t>Incompletesearch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5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9" grpId="0" animBg="1"/>
      <p:bldP spid="65" grpId="0"/>
      <p:bldP spid="66" grpId="0"/>
      <p:bldP spid="67" grpId="0" animBg="1"/>
      <p:bldP spid="90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62D54B4-99DD-4CC7-96F2-43DBF3D8B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00" b="6239"/>
          <a:stretch/>
        </p:blipFill>
        <p:spPr>
          <a:xfrm>
            <a:off x="3230140" y="1340768"/>
            <a:ext cx="5380763" cy="504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CE20A8F-B6DC-4075-AF05-096F4FB2600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116155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9CFCA-C781-42CD-95CD-DED1DCE6391B}"/>
              </a:ext>
            </a:extLst>
          </p:cNvPr>
          <p:cNvSpPr txBox="1"/>
          <p:nvPr/>
        </p:nvSpPr>
        <p:spPr>
          <a:xfrm>
            <a:off x="-72008" y="98629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/>
                </a:solidFill>
              </a:rPr>
              <a:t>Optimal combination of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s</a:t>
            </a:r>
            <a:r>
              <a:rPr lang="fr-CA" sz="2400" dirty="0">
                <a:solidFill>
                  <a:schemeClr val="bg1"/>
                </a:solidFill>
              </a:rPr>
              <a:t>,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h </a:t>
            </a:r>
            <a:r>
              <a:rPr lang="fr-CA" sz="2400" dirty="0">
                <a:solidFill>
                  <a:schemeClr val="bg1"/>
                </a:solidFill>
              </a:rPr>
              <a:t>and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r</a:t>
            </a:r>
            <a:r>
              <a:rPr lang="fr-CA" sz="2400" dirty="0">
                <a:solidFill>
                  <a:schemeClr val="bg1"/>
                </a:solidFill>
              </a:rPr>
              <a:t>, </a:t>
            </a:r>
            <a:r>
              <a:rPr lang="fr-CA" sz="2400" dirty="0" err="1">
                <a:solidFill>
                  <a:schemeClr val="bg1"/>
                </a:solidFill>
              </a:rPr>
              <a:t>given</a:t>
            </a:r>
            <a:r>
              <a:rPr lang="fr-CA" sz="2400" dirty="0">
                <a:solidFill>
                  <a:schemeClr val="bg1"/>
                </a:solidFill>
              </a:rPr>
              <a:t> the optimal </a:t>
            </a:r>
            <a:r>
              <a:rPr lang="fr-CA" sz="2400" dirty="0" err="1">
                <a:solidFill>
                  <a:schemeClr val="bg1"/>
                </a:solidFill>
              </a:rPr>
              <a:t>diet</a:t>
            </a:r>
            <a:r>
              <a:rPr lang="fr-CA" sz="2400" dirty="0">
                <a:solidFill>
                  <a:schemeClr val="bg1"/>
                </a:solidFill>
              </a:rPr>
              <a:t> and </a:t>
            </a:r>
            <a:r>
              <a:rPr lang="fr-CA" sz="2400" dirty="0" err="1">
                <a:solidFill>
                  <a:schemeClr val="bg1"/>
                </a:solidFill>
              </a:rPr>
              <a:t>residence</a:t>
            </a:r>
            <a:r>
              <a:rPr lang="fr-CA" sz="2400" dirty="0">
                <a:solidFill>
                  <a:schemeClr val="bg1"/>
                </a:solidFill>
              </a:rPr>
              <a:t> time </a:t>
            </a:r>
            <a:r>
              <a:rPr lang="fr-CA" sz="2400" dirty="0" err="1">
                <a:solidFill>
                  <a:schemeClr val="bg1"/>
                </a:solidFill>
              </a:rPr>
              <a:t>under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predation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risk</a:t>
            </a:r>
            <a:r>
              <a:rPr lang="fr-CA" sz="2400" dirty="0">
                <a:solidFill>
                  <a:schemeClr val="bg1"/>
                </a:solidFill>
              </a:rPr>
              <a:t>, as </a:t>
            </a:r>
            <a:r>
              <a:rPr lang="fr-CA" sz="2400" dirty="0" err="1">
                <a:solidFill>
                  <a:schemeClr val="bg1"/>
                </a:solidFill>
              </a:rPr>
              <a:t>identified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numerically</a:t>
            </a:r>
            <a:endParaRPr lang="fr-CA" sz="2400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17E74B1-594E-4DAB-8E47-0AB3C721C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1" t="6878" r="37002" b="119"/>
          <a:stretch/>
        </p:blipFill>
        <p:spPr>
          <a:xfrm>
            <a:off x="130483" y="1340769"/>
            <a:ext cx="282650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45396</TotalTime>
  <Words>942</Words>
  <Application>Microsoft Office PowerPoint</Application>
  <PresentationFormat>Affichage à l'écran (4:3)</PresentationFormat>
  <Paragraphs>102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Gill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Université Laval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 Fortin</dc:creator>
  <cp:lastModifiedBy>Daniel Fortin</cp:lastModifiedBy>
  <cp:revision>2307</cp:revision>
  <dcterms:created xsi:type="dcterms:W3CDTF">2011-11-26T18:02:53Z</dcterms:created>
  <dcterms:modified xsi:type="dcterms:W3CDTF">2023-05-21T14:24:11Z</dcterms:modified>
</cp:coreProperties>
</file>